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8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9"/>
  </p:notesMasterIdLst>
  <p:sldIdLst>
    <p:sldId id="256" r:id="rId2"/>
    <p:sldId id="321" r:id="rId3"/>
    <p:sldId id="352" r:id="rId4"/>
    <p:sldId id="320" r:id="rId5"/>
    <p:sldId id="323" r:id="rId6"/>
    <p:sldId id="322" r:id="rId7"/>
    <p:sldId id="324" r:id="rId8"/>
    <p:sldId id="325" r:id="rId9"/>
    <p:sldId id="326" r:id="rId10"/>
    <p:sldId id="332" r:id="rId11"/>
    <p:sldId id="327" r:id="rId12"/>
    <p:sldId id="328" r:id="rId13"/>
    <p:sldId id="329" r:id="rId14"/>
    <p:sldId id="330" r:id="rId15"/>
    <p:sldId id="331" r:id="rId16"/>
    <p:sldId id="333" r:id="rId17"/>
    <p:sldId id="335" r:id="rId18"/>
    <p:sldId id="336" r:id="rId19"/>
    <p:sldId id="337" r:id="rId20"/>
    <p:sldId id="338" r:id="rId21"/>
    <p:sldId id="339" r:id="rId22"/>
    <p:sldId id="349" r:id="rId23"/>
    <p:sldId id="340" r:id="rId24"/>
    <p:sldId id="348" r:id="rId25"/>
    <p:sldId id="342" r:id="rId26"/>
    <p:sldId id="350" r:id="rId27"/>
    <p:sldId id="343" r:id="rId28"/>
    <p:sldId id="344" r:id="rId29"/>
    <p:sldId id="345" r:id="rId30"/>
    <p:sldId id="346" r:id="rId31"/>
    <p:sldId id="347" r:id="rId32"/>
    <p:sldId id="351" r:id="rId33"/>
    <p:sldId id="359" r:id="rId34"/>
    <p:sldId id="354" r:id="rId35"/>
    <p:sldId id="355" r:id="rId36"/>
    <p:sldId id="356" r:id="rId37"/>
    <p:sldId id="357" r:id="rId38"/>
    <p:sldId id="358" r:id="rId39"/>
    <p:sldId id="360" r:id="rId40"/>
    <p:sldId id="361" r:id="rId41"/>
    <p:sldId id="362" r:id="rId42"/>
    <p:sldId id="363" r:id="rId43"/>
    <p:sldId id="364" r:id="rId44"/>
    <p:sldId id="365" r:id="rId45"/>
    <p:sldId id="366" r:id="rId46"/>
    <p:sldId id="375" r:id="rId47"/>
    <p:sldId id="367" r:id="rId48"/>
    <p:sldId id="368" r:id="rId49"/>
    <p:sldId id="369" r:id="rId50"/>
    <p:sldId id="370" r:id="rId51"/>
    <p:sldId id="371" r:id="rId52"/>
    <p:sldId id="372" r:id="rId53"/>
    <p:sldId id="373" r:id="rId54"/>
    <p:sldId id="374" r:id="rId55"/>
    <p:sldId id="376" r:id="rId56"/>
    <p:sldId id="377" r:id="rId57"/>
    <p:sldId id="378" r:id="rId58"/>
    <p:sldId id="379" r:id="rId59"/>
    <p:sldId id="380" r:id="rId60"/>
    <p:sldId id="382" r:id="rId61"/>
    <p:sldId id="383" r:id="rId62"/>
    <p:sldId id="384" r:id="rId63"/>
    <p:sldId id="385" r:id="rId64"/>
    <p:sldId id="386" r:id="rId65"/>
    <p:sldId id="264" r:id="rId66"/>
    <p:sldId id="387" r:id="rId67"/>
    <p:sldId id="319" r:id="rId6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Đỗ Trọng Hợp" initials="ĐTH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171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259" autoAdjust="0"/>
    <p:restoredTop sz="80151" autoAdjust="0"/>
  </p:normalViewPr>
  <p:slideViewPr>
    <p:cSldViewPr snapToGrid="0">
      <p:cViewPr varScale="1">
        <p:scale>
          <a:sx n="64" d="100"/>
          <a:sy n="64" d="100"/>
        </p:scale>
        <p:origin x="134" y="62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77" Type="http://schemas.openxmlformats.org/officeDocument/2006/relationships/customXml" Target="../customXml/item3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commentAuthors" Target="commentAuthors.xml"/><Relationship Id="rId75" Type="http://schemas.openxmlformats.org/officeDocument/2006/relationships/customXml" Target="../customXml/item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customXml" Target="../customXml/item2.xml"/><Relationship Id="rId7" Type="http://schemas.openxmlformats.org/officeDocument/2006/relationships/slide" Target="slides/slide6.xml"/><Relationship Id="rId71" Type="http://schemas.openxmlformats.org/officeDocument/2006/relationships/presProps" Target="pres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Đầu trang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Chỗ dành sẵn cho Ngày tháng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3A311D-25BF-4856-A02C-12A0C4BEAA50}" type="datetimeFigureOut">
              <a:rPr lang="en-US" smtClean="0"/>
              <a:t>8/18/2020</a:t>
            </a:fld>
            <a:endParaRPr lang="en-US"/>
          </a:p>
        </p:txBody>
      </p:sp>
      <p:sp>
        <p:nvSpPr>
          <p:cNvPr id="4" name="Chỗ dành sẵn cho Hình ảnh của Bản chiế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Chỗ dành sẵn cho Ghi chú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6" name="Chỗ dành sẵn cho Chân trang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Chỗ dành sẵn cho Số hiệu Bản chiế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896FF3-CDDC-416D-A34D-3ACF4D52AC8F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neuralnetworksanddeeplearning.com/chap5.html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neuralnetworksanddeeplearning.com/chap5.html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896FF3-CDDC-416D-A34D-3ACF4D52AC8F}" type="slidenum">
              <a:rPr lang="en-US" smtClean="0"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At the beginning, w is small. After many iteration, w get bigger and create overfitting at some point.</a:t>
            </a:r>
          </a:p>
          <a:p>
            <a:r>
              <a:rPr lang="en-US"/>
              <a:t>The two problems of optimizing cost function and preventing overfitting need to be solved by separate tools. </a:t>
            </a:r>
          </a:p>
          <a:p>
            <a:r>
              <a:rPr lang="en-US"/>
              <a:t>However, with overstopping, we deal with two problems at once at have trace-off (cannot get both good at the same time).</a:t>
            </a:r>
          </a:p>
          <a:p>
            <a:r>
              <a:rPr lang="en-US"/>
              <a:t>The advantage of early stopping is that we just need to run gradient descent one time to get mid-size w without the need of changing lambda and other regularization hyperparameter.</a:t>
            </a:r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896FF3-CDDC-416D-A34D-3ACF4D52AC8F}" type="slidenum">
              <a:rPr lang="en-US" smtClean="0"/>
              <a:t>21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ffectLst/>
              </a:rPr>
              <a:t>When training neural networks, normalizing inputs can increase the speed of training.</a:t>
            </a:r>
            <a:endParaRPr lang="en-US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896FF3-CDDC-416D-A34D-3ACF4D52AC8F}" type="slidenum">
              <a:rPr lang="en-US" smtClean="0"/>
              <a:t>23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Since we use the same learning rate alpha for all dimension, in dimension with small scale, the gradient descent easily overshooting and create oscillation. </a:t>
            </a:r>
          </a:p>
          <a:p>
            <a:r>
              <a:rPr lang="en-US"/>
              <a:t>Normalization allow you to use larger learning rate and thus speed up training.</a:t>
            </a:r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896FF3-CDDC-416D-A34D-3ACF4D52AC8F}" type="slidenum">
              <a:rPr lang="en-US" smtClean="0"/>
              <a:t>24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One of the problems of training deep neural network is vanishing and exploding gradient.</a:t>
            </a:r>
          </a:p>
          <a:p>
            <a:r>
              <a:rPr lang="en-US"/>
              <a:t>It means that when training deep network, the derivative (slope) can sometimes very big or very small and that make training difficult.</a:t>
            </a:r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896FF3-CDDC-416D-A34D-3ACF4D52AC8F}" type="slidenum">
              <a:rPr lang="en-US" smtClean="0"/>
              <a:t>25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The orange bars indicate the value of the gradien db in each node right after initilization.</a:t>
            </a:r>
          </a:p>
          <a:p>
            <a:r>
              <a:rPr lang="en-US"/>
              <a:t>The gradient in early layer is much smaller than that in later layers.</a:t>
            </a:r>
          </a:p>
          <a:p>
            <a:r>
              <a:rPr lang="en-US"/>
              <a:t>The more number of layers, the smaller gradient of early layers.</a:t>
            </a:r>
          </a:p>
          <a:p>
            <a:r>
              <a:rPr lang="en-US"/>
              <a:t>In this case, we have a vanishing gradient problem.</a:t>
            </a:r>
          </a:p>
          <a:p>
            <a:r>
              <a:rPr lang="en-US"/>
              <a:t>Since gradient is directly proportional to the learning speed, small gradient means slow learning.</a:t>
            </a:r>
          </a:p>
          <a:p>
            <a:r>
              <a:rPr lang="en-US"/>
              <a:t>Note that the update of w is directly proportional to db.</a:t>
            </a:r>
          </a:p>
          <a:p>
            <a:endParaRPr lang="en-US"/>
          </a:p>
          <a:p>
            <a:r>
              <a:rPr lang="en-US">
                <a:hlinkClick r:id="rId3"/>
              </a:rPr>
              <a:t>http://neuralnetworksanddeeplearning.com/chap5.html</a:t>
            </a:r>
            <a:endParaRPr lang="en-US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896FF3-CDDC-416D-A34D-3ACF4D52AC8F}" type="slidenum">
              <a:rPr lang="en-US" smtClean="0"/>
              <a:t>26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hlinkClick r:id="rId3"/>
              </a:rPr>
              <a:t>http://neuralnetworksanddeeplearning.com/chap5.html</a:t>
            </a:r>
            <a:endParaRPr lang="en-US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896FF3-CDDC-416D-A34D-3ACF4D52AC8F}" type="slidenum">
              <a:rPr lang="en-US" smtClean="0"/>
              <a:t>27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896FF3-CDDC-416D-A34D-3ACF4D52AC8F}" type="slidenum">
              <a:rPr lang="en-US" smtClean="0"/>
              <a:t>28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ffectLst/>
              </a:rPr>
              <a:t>An important test of Back Propagation neural network is gradient checking. Its purpose is to check whether the gradient descent algorithm is correct during the back propagation process.</a:t>
            </a:r>
            <a:endParaRPr lang="en-US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896FF3-CDDC-416D-A34D-3ACF4D52AC8F}" type="slidenum">
              <a:rPr lang="en-US" smtClean="0"/>
              <a:t>29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ffectLst/>
              </a:rPr>
              <a:t>The temperature data has noise and large jitter.</a:t>
            </a:r>
            <a:endParaRPr lang="en-US"/>
          </a:p>
          <a:p>
            <a:r>
              <a:rPr lang="en-US">
                <a:effectLst/>
              </a:rPr>
              <a:t>If you want to see the overall change trend of temperature in half a year, you can smooth the daily temperature by moving average (moving average)</a:t>
            </a:r>
            <a:endParaRPr lang="en-US"/>
          </a:p>
          <a:p>
            <a:endParaRPr lang="en-US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896FF3-CDDC-416D-A34D-3ACF4D52AC8F}" type="slidenum">
              <a:rPr lang="en-US" smtClean="0"/>
              <a:t>37</a:t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When betta is lager, the model (Vt) adapt more slowly to the change of temperature and express more latency.</a:t>
            </a:r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896FF3-CDDC-416D-A34D-3ACF4D52AC8F}" type="slidenum">
              <a:rPr lang="en-US" smtClean="0"/>
              <a:t>38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896FF3-CDDC-416D-A34D-3ACF4D52AC8F}" type="slidenum">
              <a:rPr lang="en-US" smtClean="0"/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896FF3-CDDC-416D-A34D-3ACF4D52AC8F}" type="slidenum">
              <a:rPr lang="en-US" smtClean="0"/>
              <a:t>39</a:t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The advantage of exponentially weighted averages is that it take very little memory. </a:t>
            </a:r>
          </a:p>
          <a:p>
            <a:r>
              <a:rPr lang="en-US"/>
              <a:t>We just need to keep one real number to calculate the average.</a:t>
            </a:r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896FF3-CDDC-416D-A34D-3ACF4D52AC8F}" type="slidenum">
              <a:rPr lang="en-US" smtClean="0"/>
              <a:t>40</a:t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Bias correction gives better estimate in early stage.</a:t>
            </a:r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896FF3-CDDC-416D-A34D-3ACF4D52AC8F}" type="slidenum">
              <a:rPr lang="en-US" smtClean="0"/>
              <a:t>41</a:t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There is a optimization algorithm called momentum (or gradient descent with momentum) that almost always faster than standard gradient descent. </a:t>
            </a:r>
          </a:p>
          <a:p>
            <a:r>
              <a:rPr lang="en-US"/>
              <a:t>In basic, we will calculate the exponentially weighted average of the gradient and use this average values to update parameters.</a:t>
            </a:r>
          </a:p>
          <a:p>
            <a:endParaRPr lang="en-US"/>
          </a:p>
          <a:p>
            <a:r>
              <a:rPr lang="en-US"/>
              <a:t>The oscilation slow down the learning. If you use large learning rate, you can have overshotting.</a:t>
            </a:r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896FF3-CDDC-416D-A34D-3ACF4D52AC8F}" type="slidenum">
              <a:rPr lang="en-US" smtClean="0"/>
              <a:t>42</a:t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896FF3-CDDC-416D-A34D-3ACF4D52AC8F}" type="slidenum">
              <a:rPr lang="en-US" smtClean="0"/>
              <a:t>45</a:t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Some hyperparameters are more important than others. With grid, it takes 25 tries to test 5 values of each hyperpameters. With randome, we can test 25 values of each hyperparameters.</a:t>
            </a:r>
          </a:p>
          <a:p>
            <a:endParaRPr lang="en-US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896FF3-CDDC-416D-A34D-3ACF4D52AC8F}" type="slidenum">
              <a:rPr lang="en-US" smtClean="0"/>
              <a:t>48</a:t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ffectLst/>
              </a:rPr>
              <a:t>We need to choose a suitable scale for exploring different values of hyperparameters.</a:t>
            </a:r>
            <a:endParaRPr lang="en-US"/>
          </a:p>
          <a:p>
            <a:r>
              <a:rPr lang="en-US">
                <a:effectLst/>
              </a:rPr>
              <a:t>For #layers and #hidden units, both are positive integers and can be uniformly randomly sampled, that is, the scale of each hyperparameter change is the same.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896FF3-CDDC-416D-A34D-3ACF4D52AC8F}" type="slidenum">
              <a:rPr lang="en-US" smtClean="0"/>
              <a:t>49</a:t>
            </a:fld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In the rise of deep learning, one of the most important idea is batch normalization.</a:t>
            </a:r>
          </a:p>
          <a:p>
            <a:r>
              <a:rPr lang="en-US" b="0" i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Batch normalization is a technique proposed in 2015 for improving the speed, performance of NN.</a:t>
            </a:r>
          </a:p>
          <a:p>
            <a:r>
              <a:rPr lang="en-US" b="0" i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It make the network much more roburst in the choice of the range of hyperparameters that work well.</a:t>
            </a:r>
          </a:p>
          <a:p>
            <a:r>
              <a:rPr lang="en-US" b="0" i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And it make it easy to train very deep network.</a:t>
            </a:r>
          </a:p>
          <a:p>
            <a:r>
              <a:rPr lang="en-US" b="0" i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It is used to normalize the input layer by re-centering and re-scaling.</a:t>
            </a:r>
            <a:endParaRPr lang="en-US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896FF3-CDDC-416D-A34D-3ACF4D52AC8F}" type="slidenum">
              <a:rPr lang="en-US" smtClean="0"/>
              <a:t>52</a:t>
            </a:fld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You remember that normalizing input feature can speed up learning.</a:t>
            </a:r>
          </a:p>
          <a:p>
            <a:r>
              <a:rPr lang="en-US"/>
              <a:t>In deeper model, you have input, a[1], a[2], a[3].</a:t>
            </a:r>
          </a:p>
          <a:p>
            <a:endParaRPr lang="en-US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896FF3-CDDC-416D-A34D-3ACF4D52AC8F}" type="slidenum">
              <a:rPr lang="en-US" smtClean="0"/>
              <a:t>53</a:t>
            </a:fld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/>
              <a:t>After normalization, z has zero means and variance 1.</a:t>
            </a:r>
          </a:p>
          <a:p>
            <a:r>
              <a:rPr lang="vi-VN"/>
              <a:t>We don’t want hidden unit ALWAYS has mean zero and variance 1.</a:t>
            </a:r>
            <a:endParaRPr lang="en-US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896FF3-CDDC-416D-A34D-3ACF4D52AC8F}" type="slidenum">
              <a:rPr lang="en-US" smtClean="0"/>
              <a:t>54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ffectLst/>
              </a:rPr>
              <a:t>Why no regularization for b? Usually w is a high-dimensional vector, covering almost all parameters, and have high variance problem. So the parameters are largely determined by w. We can add regularization for b but it does not help much.</a:t>
            </a:r>
          </a:p>
          <a:p>
            <a:r>
              <a:rPr lang="en-US"/>
              <a:t>After regularization, w will be sparse (meaning that w will have many zero elements). </a:t>
            </a:r>
          </a:p>
          <a:p>
            <a:r>
              <a:rPr lang="en-US"/>
              <a:t>L1 regularization makes w more sparse but it does not help much for the high variance problem. </a:t>
            </a:r>
          </a:p>
          <a:p>
            <a:r>
              <a:rPr lang="en-US"/>
              <a:t>Since L1 is </a:t>
            </a:r>
            <a:r>
              <a:rPr lang="en-US">
                <a:effectLst/>
              </a:rPr>
              <a:t>is more complicated in terms of differentiation, L2 is used more often in practice.</a:t>
            </a:r>
            <a:endParaRPr lang="en-US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896FF3-CDDC-416D-A34D-3ACF4D52AC8F}" type="slidenum">
              <a:rPr lang="en-US" smtClean="0"/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896FF3-CDDC-416D-A34D-3ACF4D52AC8F}" type="slidenum">
              <a:rPr lang="en-US" smtClean="0"/>
              <a:t>55</a:t>
            </a:fld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Note that parameter beta here is not beta used for Adam optimization algorithm.</a:t>
            </a:r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896FF3-CDDC-416D-A34D-3ACF4D52AC8F}" type="slidenum">
              <a:rPr lang="en-US" smtClean="0"/>
              <a:t>56</a:t>
            </a:fld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After we adding bias b to Z, we then normalize Z and remove the effect of b. </a:t>
            </a:r>
          </a:p>
          <a:p>
            <a:r>
              <a:rPr lang="en-US"/>
              <a:t>Therefore, when implement batch norm, we only have three parameters: w, gamma, and beta</a:t>
            </a:r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896FF3-CDDC-416D-A34D-3ACF4D52AC8F}" type="slidenum">
              <a:rPr lang="en-US" smtClean="0"/>
              <a:t>57</a:t>
            </a:fld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896FF3-CDDC-416D-A34D-3ACF4D52AC8F}" type="slidenum">
              <a:rPr lang="en-US" smtClean="0"/>
              <a:t>58</a:t>
            </a:fld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896FF3-CDDC-416D-A34D-3ACF4D52AC8F}" type="slidenum">
              <a:rPr lang="en-US" smtClean="0"/>
              <a:t>59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After regularization, w become small (even close to zero). This eliminates the effect of many hidden units and make the network simpler.</a:t>
            </a:r>
          </a:p>
          <a:p>
            <a:r>
              <a:rPr lang="en-US"/>
              <a:t>By adjusting the parameter lambda, we can adjust the complexity of the network to just right level.</a:t>
            </a:r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896FF3-CDDC-416D-A34D-3ACF4D52AC8F}" type="slidenum">
              <a:rPr lang="en-US" smtClean="0"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When every layers are near linear, there cannot be complicated non-linear classification and thus no overfitting.</a:t>
            </a:r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896FF3-CDDC-416D-A34D-3ACF4D52AC8F}" type="slidenum">
              <a:rPr lang="en-US" smtClean="0"/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With dropout, we go through the network and set a probability of eliminating each node in the network.</a:t>
            </a:r>
          </a:p>
          <a:p>
            <a:r>
              <a:rPr lang="en-US"/>
              <a:t>After eliminating nodes, we also remove ingoing and outgoing links from that node. So we end up with a much smaller network.</a:t>
            </a:r>
          </a:p>
          <a:p>
            <a:r>
              <a:rPr lang="en-US"/>
              <a:t>Then we do backpropagation and training on this much smaller network.</a:t>
            </a:r>
          </a:p>
          <a:p>
            <a:r>
              <a:rPr lang="en-US"/>
              <a:t>In other training example, we toss the coin again and eliminate other set of nodes.</a:t>
            </a:r>
          </a:p>
          <a:p>
            <a:r>
              <a:rPr lang="en-US"/>
              <a:t>For each training example, you train on a different smaller network.</a:t>
            </a:r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896FF3-CDDC-416D-A34D-3ACF4D52AC8F}" type="slidenum">
              <a:rPr lang="en-US" smtClean="0"/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In each iteration, we will zero out different units.</a:t>
            </a:r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896FF3-CDDC-416D-A34D-3ACF4D52AC8F}" type="slidenum">
              <a:rPr lang="en-US" smtClean="0"/>
              <a:t>18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The network can’t rely on any one feature because it can go away by random. So the network don’t put to much weight on any input but spread out weights.</a:t>
            </a:r>
          </a:p>
          <a:p>
            <a:r>
              <a:rPr lang="en-US"/>
              <a:t>This makes weight of every input smaller and thus has regularization effect.</a:t>
            </a:r>
          </a:p>
          <a:p>
            <a:r>
              <a:rPr lang="en-US"/>
              <a:t>We can apply different keep_prob for different layer. Layers with bigger weight matrix tends to cause overfitting more and should have smaller keep_prob. </a:t>
            </a:r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896FF3-CDDC-416D-A34D-3ACF4D52AC8F}" type="slidenum">
              <a:rPr lang="en-US" smtClean="0"/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ffectLst/>
              </a:rPr>
              <a:t>Adding more real data might be costly. In the problem of image recognition, the existing image can be flipped horizontally, vertically, rotated at any angle, zoomed or expanded, etc.</a:t>
            </a:r>
          </a:p>
          <a:p>
            <a:r>
              <a:rPr lang="en-US">
                <a:effectLst/>
              </a:rPr>
              <a:t>In digital recognition, you can also rotate or distort the original digital picture arbitrarily, or add some noise.</a:t>
            </a:r>
            <a:endParaRPr lang="en-US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896FF3-CDDC-416D-A34D-3ACF4D52AC8F}" type="slidenum">
              <a:rPr lang="en-US" smtClean="0"/>
              <a:t>20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8/18/2020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Trong-Hop Do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8/18/2020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Trong-Hop Do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8/18/2020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Trong-Hop Do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8/18/2020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Trong-Hop Do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8/18/2020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Trong-Hop Do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8/18/2020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Trong-Hop Do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8/18/2020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Trong-Hop Do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8/18/2020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Trong-Hop Do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8/18/2020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Trong-Hop 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8/18/2020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Trong-Hop Do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8/18/2020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Trong-Hop Do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1C593-65D0-4073-BCC9-577B9352EA97}" type="datetimeFigureOut">
              <a:rPr lang="en-US" smtClean="0"/>
              <a:t>8/18/2020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Trong-Hop Do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253.png"/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12" Type="http://schemas.openxmlformats.org/officeDocument/2006/relationships/image" Target="../media/image25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6.png"/><Relationship Id="rId11" Type="http://schemas.openxmlformats.org/officeDocument/2006/relationships/image" Target="../media/image251.png"/><Relationship Id="rId5" Type="http://schemas.openxmlformats.org/officeDocument/2006/relationships/image" Target="../media/image245.png"/><Relationship Id="rId10" Type="http://schemas.openxmlformats.org/officeDocument/2006/relationships/image" Target="../media/image250.png"/><Relationship Id="rId4" Type="http://schemas.openxmlformats.org/officeDocument/2006/relationships/image" Target="../media/image7.png"/><Relationship Id="rId9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26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3.png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8.png"/><Relationship Id="rId3" Type="http://schemas.openxmlformats.org/officeDocument/2006/relationships/image" Target="../media/image19.png"/><Relationship Id="rId7" Type="http://schemas.openxmlformats.org/officeDocument/2006/relationships/image" Target="../media/image26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6.png"/><Relationship Id="rId5" Type="http://schemas.openxmlformats.org/officeDocument/2006/relationships/image" Target="../media/image265.png"/><Relationship Id="rId4" Type="http://schemas.openxmlformats.org/officeDocument/2006/relationships/image" Target="../media/image20.png"/><Relationship Id="rId9" Type="http://schemas.openxmlformats.org/officeDocument/2006/relationships/image" Target="../media/image26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7.png"/><Relationship Id="rId5" Type="http://schemas.openxmlformats.org/officeDocument/2006/relationships/image" Target="../media/image286.png"/><Relationship Id="rId4" Type="http://schemas.openxmlformats.org/officeDocument/2006/relationships/image" Target="../media/image28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Relationship Id="rId9" Type="http://schemas.openxmlformats.org/officeDocument/2006/relationships/image" Target="../media/image29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5.png"/><Relationship Id="rId3" Type="http://schemas.openxmlformats.org/officeDocument/2006/relationships/image" Target="../media/image44.png"/><Relationship Id="rId7" Type="http://schemas.openxmlformats.org/officeDocument/2006/relationships/image" Target="../media/image30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3.png"/><Relationship Id="rId11" Type="http://schemas.openxmlformats.org/officeDocument/2006/relationships/image" Target="../media/image308.png"/><Relationship Id="rId5" Type="http://schemas.openxmlformats.org/officeDocument/2006/relationships/image" Target="../media/image45.png"/><Relationship Id="rId10" Type="http://schemas.openxmlformats.org/officeDocument/2006/relationships/image" Target="../media/image307.png"/><Relationship Id="rId4" Type="http://schemas.openxmlformats.org/officeDocument/2006/relationships/image" Target="../media/image301.png"/><Relationship Id="rId9" Type="http://schemas.openxmlformats.org/officeDocument/2006/relationships/image" Target="../media/image306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6.jpeg"/><Relationship Id="rId7" Type="http://schemas.openxmlformats.org/officeDocument/2006/relationships/image" Target="../media/image3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11" Type="http://schemas.openxmlformats.org/officeDocument/2006/relationships/image" Target="../media/image317.png"/><Relationship Id="rId5" Type="http://schemas.openxmlformats.org/officeDocument/2006/relationships/image" Target="../media/image311.png"/><Relationship Id="rId10" Type="http://schemas.openxmlformats.org/officeDocument/2006/relationships/image" Target="../media/image50.png"/><Relationship Id="rId4" Type="http://schemas.openxmlformats.org/officeDocument/2006/relationships/image" Target="../media/image47.png"/><Relationship Id="rId9" Type="http://schemas.openxmlformats.org/officeDocument/2006/relationships/image" Target="../media/image315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3.png"/><Relationship Id="rId3" Type="http://schemas.openxmlformats.org/officeDocument/2006/relationships/image" Target="../media/image51.png"/><Relationship Id="rId7" Type="http://schemas.openxmlformats.org/officeDocument/2006/relationships/image" Target="../media/image3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1.png"/><Relationship Id="rId5" Type="http://schemas.openxmlformats.org/officeDocument/2006/relationships/image" Target="../media/image53.png"/><Relationship Id="rId10" Type="http://schemas.openxmlformats.org/officeDocument/2006/relationships/image" Target="../media/image325.png"/><Relationship Id="rId4" Type="http://schemas.openxmlformats.org/officeDocument/2006/relationships/image" Target="../media/image52.png"/><Relationship Id="rId9" Type="http://schemas.openxmlformats.org/officeDocument/2006/relationships/image" Target="../media/image324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0.png"/><Relationship Id="rId3" Type="http://schemas.openxmlformats.org/officeDocument/2006/relationships/image" Target="../media/image54.png"/><Relationship Id="rId7" Type="http://schemas.openxmlformats.org/officeDocument/2006/relationships/image" Target="../media/image3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8.png"/><Relationship Id="rId5" Type="http://schemas.openxmlformats.org/officeDocument/2006/relationships/image" Target="../media/image327.png"/><Relationship Id="rId4" Type="http://schemas.openxmlformats.org/officeDocument/2006/relationships/image" Target="../media/image27.png"/><Relationship Id="rId9" Type="http://schemas.openxmlformats.org/officeDocument/2006/relationships/image" Target="../media/image331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7.png"/><Relationship Id="rId13" Type="http://schemas.openxmlformats.org/officeDocument/2006/relationships/image" Target="../media/image342.png"/><Relationship Id="rId3" Type="http://schemas.openxmlformats.org/officeDocument/2006/relationships/image" Target="../media/image55.png"/><Relationship Id="rId7" Type="http://schemas.openxmlformats.org/officeDocument/2006/relationships/image" Target="../media/image336.png"/><Relationship Id="rId12" Type="http://schemas.openxmlformats.org/officeDocument/2006/relationships/image" Target="../media/image34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5.png"/><Relationship Id="rId11" Type="http://schemas.openxmlformats.org/officeDocument/2006/relationships/image" Target="../media/image340.png"/><Relationship Id="rId5" Type="http://schemas.openxmlformats.org/officeDocument/2006/relationships/image" Target="../media/image334.png"/><Relationship Id="rId10" Type="http://schemas.openxmlformats.org/officeDocument/2006/relationships/image" Target="../media/image339.png"/><Relationship Id="rId4" Type="http://schemas.openxmlformats.org/officeDocument/2006/relationships/image" Target="../media/image333.png"/><Relationship Id="rId9" Type="http://schemas.openxmlformats.org/officeDocument/2006/relationships/image" Target="../media/image33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6.png"/><Relationship Id="rId4" Type="http://schemas.openxmlformats.org/officeDocument/2006/relationships/image" Target="../media/image345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3.png"/><Relationship Id="rId3" Type="http://schemas.openxmlformats.org/officeDocument/2006/relationships/image" Target="../media/image348.png"/><Relationship Id="rId7" Type="http://schemas.openxmlformats.org/officeDocument/2006/relationships/image" Target="../media/image352.png"/><Relationship Id="rId2" Type="http://schemas.openxmlformats.org/officeDocument/2006/relationships/image" Target="../media/image3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349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Relationship Id="rId9" Type="http://schemas.openxmlformats.org/officeDocument/2006/relationships/image" Target="../media/image73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4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1.png"/><Relationship Id="rId5" Type="http://schemas.openxmlformats.org/officeDocument/2006/relationships/image" Target="../media/image370.png"/><Relationship Id="rId4" Type="http://schemas.openxmlformats.org/officeDocument/2006/relationships/image" Target="../media/image369.png"/><Relationship Id="rId9" Type="http://schemas.openxmlformats.org/officeDocument/2006/relationships/image" Target="../media/image37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7" Type="http://schemas.openxmlformats.org/officeDocument/2006/relationships/image" Target="../media/image37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377.png"/><Relationship Id="rId4" Type="http://schemas.openxmlformats.org/officeDocument/2006/relationships/image" Target="../media/image7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3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7.png"/><Relationship Id="rId3" Type="http://schemas.openxmlformats.org/officeDocument/2006/relationships/image" Target="../media/image82.png"/><Relationship Id="rId7" Type="http://schemas.openxmlformats.org/officeDocument/2006/relationships/image" Target="../media/image38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5.png"/><Relationship Id="rId5" Type="http://schemas.openxmlformats.org/officeDocument/2006/relationships/image" Target="../media/image84.png"/><Relationship Id="rId10" Type="http://schemas.openxmlformats.org/officeDocument/2006/relationships/image" Target="../media/image389.png"/><Relationship Id="rId4" Type="http://schemas.openxmlformats.org/officeDocument/2006/relationships/image" Target="../media/image83.png"/><Relationship Id="rId9" Type="http://schemas.openxmlformats.org/officeDocument/2006/relationships/image" Target="../media/image38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7" Type="http://schemas.openxmlformats.org/officeDocument/2006/relationships/image" Target="../media/image39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3.png"/><Relationship Id="rId5" Type="http://schemas.openxmlformats.org/officeDocument/2006/relationships/image" Target="../media/image392.png"/><Relationship Id="rId4" Type="http://schemas.openxmlformats.org/officeDocument/2006/relationships/image" Target="../media/image86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88.png"/><Relationship Id="rId7" Type="http://schemas.openxmlformats.org/officeDocument/2006/relationships/image" Target="../media/image400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9.png"/><Relationship Id="rId5" Type="http://schemas.openxmlformats.org/officeDocument/2006/relationships/image" Target="../media/image90.png"/><Relationship Id="rId10" Type="http://schemas.openxmlformats.org/officeDocument/2006/relationships/image" Target="../media/image403.png"/><Relationship Id="rId4" Type="http://schemas.openxmlformats.org/officeDocument/2006/relationships/image" Target="../media/image89.png"/><Relationship Id="rId9" Type="http://schemas.openxmlformats.org/officeDocument/2006/relationships/image" Target="../media/image92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image" Target="../media/image94.png"/><Relationship Id="rId7" Type="http://schemas.openxmlformats.org/officeDocument/2006/relationships/image" Target="../media/image97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png"/><Relationship Id="rId11" Type="http://schemas.openxmlformats.org/officeDocument/2006/relationships/image" Target="../media/image413.png"/><Relationship Id="rId5" Type="http://schemas.openxmlformats.org/officeDocument/2006/relationships/image" Target="../media/image95.png"/><Relationship Id="rId10" Type="http://schemas.openxmlformats.org/officeDocument/2006/relationships/image" Target="../media/image412.png"/><Relationship Id="rId4" Type="http://schemas.openxmlformats.org/officeDocument/2006/relationships/image" Target="../media/image406.png"/><Relationship Id="rId9" Type="http://schemas.openxmlformats.org/officeDocument/2006/relationships/image" Target="../media/image99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image" Target="../media/image100.png"/><Relationship Id="rId7" Type="http://schemas.openxmlformats.org/officeDocument/2006/relationships/image" Target="../media/image10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png"/><Relationship Id="rId5" Type="http://schemas.openxmlformats.org/officeDocument/2006/relationships/image" Target="../media/image416.png"/><Relationship Id="rId4" Type="http://schemas.openxmlformats.org/officeDocument/2006/relationships/image" Target="../media/image101.png"/><Relationship Id="rId9" Type="http://schemas.openxmlformats.org/officeDocument/2006/relationships/image" Target="../media/image105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2.png"/><Relationship Id="rId2" Type="http://schemas.openxmlformats.org/officeDocument/2006/relationships/image" Target="../media/image42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8.png"/><Relationship Id="rId4" Type="http://schemas.openxmlformats.org/officeDocument/2006/relationships/image" Target="../media/image10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5.png"/><Relationship Id="rId3" Type="http://schemas.openxmlformats.org/officeDocument/2006/relationships/image" Target="../media/image430.png"/><Relationship Id="rId7" Type="http://schemas.openxmlformats.org/officeDocument/2006/relationships/image" Target="../media/image434.png"/><Relationship Id="rId2" Type="http://schemas.openxmlformats.org/officeDocument/2006/relationships/image" Target="../media/image4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3.png"/><Relationship Id="rId5" Type="http://schemas.openxmlformats.org/officeDocument/2006/relationships/image" Target="../media/image432.png"/><Relationship Id="rId4" Type="http://schemas.openxmlformats.org/officeDocument/2006/relationships/image" Target="../media/image431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43.png"/><Relationship Id="rId3" Type="http://schemas.openxmlformats.org/officeDocument/2006/relationships/image" Target="../media/image112.png"/><Relationship Id="rId7" Type="http://schemas.openxmlformats.org/officeDocument/2006/relationships/image" Target="../media/image42.png"/><Relationship Id="rId12" Type="http://schemas.openxmlformats.org/officeDocument/2006/relationships/image" Target="../media/image44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11" Type="http://schemas.openxmlformats.org/officeDocument/2006/relationships/image" Target="../media/image441.png"/><Relationship Id="rId5" Type="http://schemas.openxmlformats.org/officeDocument/2006/relationships/image" Target="../media/image37.png"/><Relationship Id="rId10" Type="http://schemas.openxmlformats.org/officeDocument/2006/relationships/image" Target="../media/image440.png"/><Relationship Id="rId4" Type="http://schemas.openxmlformats.org/officeDocument/2006/relationships/image" Target="../media/image36.png"/><Relationship Id="rId9" Type="http://schemas.openxmlformats.org/officeDocument/2006/relationships/image" Target="../media/image113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9.png"/><Relationship Id="rId3" Type="http://schemas.openxmlformats.org/officeDocument/2006/relationships/image" Target="../media/image444.png"/><Relationship Id="rId7" Type="http://schemas.openxmlformats.org/officeDocument/2006/relationships/image" Target="../media/image11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10" Type="http://schemas.openxmlformats.org/officeDocument/2006/relationships/image" Target="../media/image119.png"/><Relationship Id="rId4" Type="http://schemas.openxmlformats.org/officeDocument/2006/relationships/image" Target="../media/image114.png"/><Relationship Id="rId9" Type="http://schemas.openxmlformats.org/officeDocument/2006/relationships/image" Target="../media/image118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7.png"/><Relationship Id="rId13" Type="http://schemas.openxmlformats.org/officeDocument/2006/relationships/image" Target="../media/image462.png"/><Relationship Id="rId18" Type="http://schemas.openxmlformats.org/officeDocument/2006/relationships/image" Target="../media/image467.png"/><Relationship Id="rId26" Type="http://schemas.openxmlformats.org/officeDocument/2006/relationships/image" Target="../media/image475.png"/><Relationship Id="rId3" Type="http://schemas.openxmlformats.org/officeDocument/2006/relationships/image" Target="../media/image120.png"/><Relationship Id="rId21" Type="http://schemas.openxmlformats.org/officeDocument/2006/relationships/image" Target="../media/image470.png"/><Relationship Id="rId7" Type="http://schemas.openxmlformats.org/officeDocument/2006/relationships/image" Target="../media/image456.png"/><Relationship Id="rId12" Type="http://schemas.openxmlformats.org/officeDocument/2006/relationships/image" Target="../media/image461.png"/><Relationship Id="rId17" Type="http://schemas.openxmlformats.org/officeDocument/2006/relationships/image" Target="../media/image466.png"/><Relationship Id="rId25" Type="http://schemas.openxmlformats.org/officeDocument/2006/relationships/image" Target="../media/image474.png"/><Relationship Id="rId2" Type="http://schemas.openxmlformats.org/officeDocument/2006/relationships/notesSlide" Target="../notesSlides/notesSlide30.xml"/><Relationship Id="rId16" Type="http://schemas.openxmlformats.org/officeDocument/2006/relationships/image" Target="../media/image465.png"/><Relationship Id="rId20" Type="http://schemas.openxmlformats.org/officeDocument/2006/relationships/image" Target="../media/image4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5.png"/><Relationship Id="rId11" Type="http://schemas.openxmlformats.org/officeDocument/2006/relationships/image" Target="../media/image460.png"/><Relationship Id="rId24" Type="http://schemas.openxmlformats.org/officeDocument/2006/relationships/image" Target="../media/image473.png"/><Relationship Id="rId5" Type="http://schemas.openxmlformats.org/officeDocument/2006/relationships/image" Target="../media/image454.png"/><Relationship Id="rId15" Type="http://schemas.openxmlformats.org/officeDocument/2006/relationships/image" Target="../media/image464.png"/><Relationship Id="rId23" Type="http://schemas.openxmlformats.org/officeDocument/2006/relationships/image" Target="../media/image472.png"/><Relationship Id="rId10" Type="http://schemas.openxmlformats.org/officeDocument/2006/relationships/image" Target="../media/image459.png"/><Relationship Id="rId19" Type="http://schemas.openxmlformats.org/officeDocument/2006/relationships/image" Target="../media/image468.png"/><Relationship Id="rId4" Type="http://schemas.openxmlformats.org/officeDocument/2006/relationships/image" Target="../media/image453.png"/><Relationship Id="rId9" Type="http://schemas.openxmlformats.org/officeDocument/2006/relationships/image" Target="../media/image458.png"/><Relationship Id="rId14" Type="http://schemas.openxmlformats.org/officeDocument/2006/relationships/image" Target="../media/image463.png"/><Relationship Id="rId22" Type="http://schemas.openxmlformats.org/officeDocument/2006/relationships/image" Target="../media/image471.png"/><Relationship Id="rId27" Type="http://schemas.openxmlformats.org/officeDocument/2006/relationships/image" Target="../media/image476.png"/></Relationships>
</file>

<file path=ppt/slides/_rels/slide5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87.png"/><Relationship Id="rId18" Type="http://schemas.openxmlformats.org/officeDocument/2006/relationships/image" Target="../media/image492.png"/><Relationship Id="rId26" Type="http://schemas.openxmlformats.org/officeDocument/2006/relationships/image" Target="../media/image500.png"/><Relationship Id="rId3" Type="http://schemas.openxmlformats.org/officeDocument/2006/relationships/image" Target="../media/image121.png"/><Relationship Id="rId21" Type="http://schemas.openxmlformats.org/officeDocument/2006/relationships/image" Target="../media/image495.png"/><Relationship Id="rId34" Type="http://schemas.openxmlformats.org/officeDocument/2006/relationships/image" Target="../media/image508.png"/><Relationship Id="rId7" Type="http://schemas.openxmlformats.org/officeDocument/2006/relationships/image" Target="../media/image481.png"/><Relationship Id="rId12" Type="http://schemas.openxmlformats.org/officeDocument/2006/relationships/image" Target="../media/image486.png"/><Relationship Id="rId17" Type="http://schemas.openxmlformats.org/officeDocument/2006/relationships/image" Target="../media/image491.png"/><Relationship Id="rId25" Type="http://schemas.openxmlformats.org/officeDocument/2006/relationships/image" Target="../media/image499.png"/><Relationship Id="rId33" Type="http://schemas.openxmlformats.org/officeDocument/2006/relationships/image" Target="../media/image507.png"/><Relationship Id="rId2" Type="http://schemas.openxmlformats.org/officeDocument/2006/relationships/notesSlide" Target="../notesSlides/notesSlide31.xml"/><Relationship Id="rId16" Type="http://schemas.openxmlformats.org/officeDocument/2006/relationships/image" Target="../media/image490.png"/><Relationship Id="rId20" Type="http://schemas.openxmlformats.org/officeDocument/2006/relationships/image" Target="../media/image494.png"/><Relationship Id="rId29" Type="http://schemas.openxmlformats.org/officeDocument/2006/relationships/image" Target="../media/image5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0.png"/><Relationship Id="rId11" Type="http://schemas.openxmlformats.org/officeDocument/2006/relationships/image" Target="../media/image485.png"/><Relationship Id="rId24" Type="http://schemas.openxmlformats.org/officeDocument/2006/relationships/image" Target="../media/image498.png"/><Relationship Id="rId32" Type="http://schemas.openxmlformats.org/officeDocument/2006/relationships/image" Target="../media/image506.png"/><Relationship Id="rId5" Type="http://schemas.openxmlformats.org/officeDocument/2006/relationships/image" Target="../media/image479.png"/><Relationship Id="rId15" Type="http://schemas.openxmlformats.org/officeDocument/2006/relationships/image" Target="../media/image489.png"/><Relationship Id="rId23" Type="http://schemas.openxmlformats.org/officeDocument/2006/relationships/image" Target="../media/image497.png"/><Relationship Id="rId28" Type="http://schemas.openxmlformats.org/officeDocument/2006/relationships/image" Target="../media/image502.png"/><Relationship Id="rId10" Type="http://schemas.openxmlformats.org/officeDocument/2006/relationships/image" Target="../media/image484.png"/><Relationship Id="rId19" Type="http://schemas.openxmlformats.org/officeDocument/2006/relationships/image" Target="../media/image493.png"/><Relationship Id="rId31" Type="http://schemas.openxmlformats.org/officeDocument/2006/relationships/image" Target="../media/image505.png"/><Relationship Id="rId4" Type="http://schemas.openxmlformats.org/officeDocument/2006/relationships/image" Target="../media/image478.png"/><Relationship Id="rId9" Type="http://schemas.openxmlformats.org/officeDocument/2006/relationships/image" Target="../media/image483.png"/><Relationship Id="rId14" Type="http://schemas.openxmlformats.org/officeDocument/2006/relationships/image" Target="../media/image488.png"/><Relationship Id="rId22" Type="http://schemas.openxmlformats.org/officeDocument/2006/relationships/image" Target="../media/image496.png"/><Relationship Id="rId27" Type="http://schemas.openxmlformats.org/officeDocument/2006/relationships/image" Target="../media/image501.png"/><Relationship Id="rId30" Type="http://schemas.openxmlformats.org/officeDocument/2006/relationships/image" Target="../media/image504.png"/><Relationship Id="rId35" Type="http://schemas.openxmlformats.org/officeDocument/2006/relationships/image" Target="../media/image509.png"/><Relationship Id="rId8" Type="http://schemas.openxmlformats.org/officeDocument/2006/relationships/image" Target="../media/image482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3" Type="http://schemas.openxmlformats.org/officeDocument/2006/relationships/image" Target="../media/image510.png"/><Relationship Id="rId7" Type="http://schemas.openxmlformats.org/officeDocument/2006/relationships/image" Target="../media/image11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3.png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5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24.png"/><Relationship Id="rId18" Type="http://schemas.openxmlformats.org/officeDocument/2006/relationships/image" Target="../media/image529.png"/><Relationship Id="rId26" Type="http://schemas.openxmlformats.org/officeDocument/2006/relationships/image" Target="../media/image537.png"/><Relationship Id="rId3" Type="http://schemas.openxmlformats.org/officeDocument/2006/relationships/image" Target="../media/image514.png"/><Relationship Id="rId21" Type="http://schemas.openxmlformats.org/officeDocument/2006/relationships/image" Target="../media/image532.png"/><Relationship Id="rId7" Type="http://schemas.openxmlformats.org/officeDocument/2006/relationships/image" Target="../media/image518.png"/><Relationship Id="rId12" Type="http://schemas.openxmlformats.org/officeDocument/2006/relationships/image" Target="../media/image523.png"/><Relationship Id="rId17" Type="http://schemas.openxmlformats.org/officeDocument/2006/relationships/image" Target="../media/image528.png"/><Relationship Id="rId25" Type="http://schemas.openxmlformats.org/officeDocument/2006/relationships/image" Target="../media/image536.png"/><Relationship Id="rId33" Type="http://schemas.openxmlformats.org/officeDocument/2006/relationships/image" Target="../media/image544.png"/><Relationship Id="rId2" Type="http://schemas.openxmlformats.org/officeDocument/2006/relationships/notesSlide" Target="../notesSlides/notesSlide33.xml"/><Relationship Id="rId16" Type="http://schemas.openxmlformats.org/officeDocument/2006/relationships/image" Target="../media/image527.png"/><Relationship Id="rId20" Type="http://schemas.openxmlformats.org/officeDocument/2006/relationships/image" Target="../media/image531.png"/><Relationship Id="rId29" Type="http://schemas.openxmlformats.org/officeDocument/2006/relationships/image" Target="../media/image5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7.png"/><Relationship Id="rId11" Type="http://schemas.openxmlformats.org/officeDocument/2006/relationships/image" Target="../media/image522.png"/><Relationship Id="rId24" Type="http://schemas.openxmlformats.org/officeDocument/2006/relationships/image" Target="../media/image535.png"/><Relationship Id="rId32" Type="http://schemas.openxmlformats.org/officeDocument/2006/relationships/image" Target="../media/image543.png"/><Relationship Id="rId5" Type="http://schemas.openxmlformats.org/officeDocument/2006/relationships/image" Target="../media/image516.png"/><Relationship Id="rId15" Type="http://schemas.openxmlformats.org/officeDocument/2006/relationships/image" Target="../media/image526.png"/><Relationship Id="rId23" Type="http://schemas.openxmlformats.org/officeDocument/2006/relationships/image" Target="../media/image534.png"/><Relationship Id="rId28" Type="http://schemas.openxmlformats.org/officeDocument/2006/relationships/image" Target="../media/image539.png"/><Relationship Id="rId10" Type="http://schemas.openxmlformats.org/officeDocument/2006/relationships/image" Target="../media/image521.png"/><Relationship Id="rId19" Type="http://schemas.openxmlformats.org/officeDocument/2006/relationships/image" Target="../media/image530.png"/><Relationship Id="rId31" Type="http://schemas.openxmlformats.org/officeDocument/2006/relationships/image" Target="../media/image542.png"/><Relationship Id="rId4" Type="http://schemas.openxmlformats.org/officeDocument/2006/relationships/image" Target="../media/image515.png"/><Relationship Id="rId9" Type="http://schemas.openxmlformats.org/officeDocument/2006/relationships/image" Target="../media/image520.png"/><Relationship Id="rId14" Type="http://schemas.openxmlformats.org/officeDocument/2006/relationships/image" Target="../media/image525.png"/><Relationship Id="rId22" Type="http://schemas.openxmlformats.org/officeDocument/2006/relationships/image" Target="../media/image533.png"/><Relationship Id="rId27" Type="http://schemas.openxmlformats.org/officeDocument/2006/relationships/image" Target="../media/image538.png"/><Relationship Id="rId30" Type="http://schemas.openxmlformats.org/officeDocument/2006/relationships/image" Target="../media/image541.png"/><Relationship Id="rId8" Type="http://schemas.openxmlformats.org/officeDocument/2006/relationships/image" Target="../media/image519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0.png"/><Relationship Id="rId13" Type="http://schemas.openxmlformats.org/officeDocument/2006/relationships/image" Target="../media/image555.png"/><Relationship Id="rId3" Type="http://schemas.openxmlformats.org/officeDocument/2006/relationships/image" Target="../media/image545.png"/><Relationship Id="rId7" Type="http://schemas.openxmlformats.org/officeDocument/2006/relationships/image" Target="../media/image549.png"/><Relationship Id="rId12" Type="http://schemas.openxmlformats.org/officeDocument/2006/relationships/image" Target="../media/image55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8.png"/><Relationship Id="rId11" Type="http://schemas.openxmlformats.org/officeDocument/2006/relationships/image" Target="../media/image553.png"/><Relationship Id="rId5" Type="http://schemas.openxmlformats.org/officeDocument/2006/relationships/image" Target="../media/image547.png"/><Relationship Id="rId15" Type="http://schemas.openxmlformats.org/officeDocument/2006/relationships/image" Target="../media/image117.png"/><Relationship Id="rId10" Type="http://schemas.openxmlformats.org/officeDocument/2006/relationships/image" Target="../media/image552.png"/><Relationship Id="rId4" Type="http://schemas.openxmlformats.org/officeDocument/2006/relationships/image" Target="../media/image546.png"/><Relationship Id="rId9" Type="http://schemas.openxmlformats.org/officeDocument/2006/relationships/image" Target="../media/image551.png"/><Relationship Id="rId14" Type="http://schemas.openxmlformats.org/officeDocument/2006/relationships/image" Target="../media/image11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55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4.png"/><Relationship Id="rId3" Type="http://schemas.openxmlformats.org/officeDocument/2006/relationships/image" Target="../media/image126.png"/><Relationship Id="rId7" Type="http://schemas.openxmlformats.org/officeDocument/2006/relationships/image" Target="../media/image563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2.png"/><Relationship Id="rId5" Type="http://schemas.openxmlformats.org/officeDocument/2006/relationships/image" Target="../media/image561.png"/><Relationship Id="rId4" Type="http://schemas.openxmlformats.org/officeDocument/2006/relationships/image" Target="../media/image560.png"/><Relationship Id="rId9" Type="http://schemas.openxmlformats.org/officeDocument/2006/relationships/image" Target="../media/image565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2.png"/><Relationship Id="rId3" Type="http://schemas.openxmlformats.org/officeDocument/2006/relationships/image" Target="../media/image128.png"/><Relationship Id="rId7" Type="http://schemas.openxmlformats.org/officeDocument/2006/relationships/image" Target="../media/image571.png"/><Relationship Id="rId12" Type="http://schemas.openxmlformats.org/officeDocument/2006/relationships/image" Target="../media/image576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0.png"/><Relationship Id="rId11" Type="http://schemas.openxmlformats.org/officeDocument/2006/relationships/image" Target="../media/image575.png"/><Relationship Id="rId5" Type="http://schemas.openxmlformats.org/officeDocument/2006/relationships/image" Target="../media/image130.png"/><Relationship Id="rId10" Type="http://schemas.openxmlformats.org/officeDocument/2006/relationships/image" Target="../media/image574.png"/><Relationship Id="rId4" Type="http://schemas.openxmlformats.org/officeDocument/2006/relationships/image" Target="../media/image129.png"/><Relationship Id="rId9" Type="http://schemas.openxmlformats.org/officeDocument/2006/relationships/image" Target="../media/image573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9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5.png"/><Relationship Id="rId3" Type="http://schemas.openxmlformats.org/officeDocument/2006/relationships/image" Target="../media/image134.png"/><Relationship Id="rId7" Type="http://schemas.openxmlformats.org/officeDocument/2006/relationships/image" Target="../media/image58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7.png"/><Relationship Id="rId5" Type="http://schemas.openxmlformats.org/officeDocument/2006/relationships/image" Target="../media/image136.png"/><Relationship Id="rId10" Type="http://schemas.openxmlformats.org/officeDocument/2006/relationships/image" Target="../media/image587.png"/><Relationship Id="rId4" Type="http://schemas.openxmlformats.org/officeDocument/2006/relationships/image" Target="../media/image135.png"/><Relationship Id="rId9" Type="http://schemas.openxmlformats.org/officeDocument/2006/relationships/image" Target="../media/image138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0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1.png"/><Relationship Id="rId4" Type="http://schemas.openxmlformats.org/officeDocument/2006/relationships/image" Target="../media/image24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399164"/>
          </a:xfrm>
        </p:spPr>
        <p:txBody>
          <a:bodyPr>
            <a:normAutofit/>
          </a:bodyPr>
          <a:lstStyle/>
          <a:p>
            <a:r>
              <a:rPr lang="en-US" sz="5400"/>
              <a:t>Deep Learning</a:t>
            </a:r>
            <a:endParaRPr lang="en-US" sz="5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Đỗ Trọng Hợp</a:t>
            </a:r>
          </a:p>
          <a:p>
            <a:r>
              <a:rPr lang="en-US"/>
              <a:t>Khoa Khoa Học và Kỹ Thuật Thông Tin</a:t>
            </a:r>
          </a:p>
          <a:p>
            <a:r>
              <a:rPr lang="en-US"/>
              <a:t>Đại học Công Nghệ Thông Tin TP. Hồ Chí Minh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Trong-Hop Do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title"/>
          </p:nvPr>
        </p:nvSpPr>
        <p:spPr>
          <a:xfrm>
            <a:off x="509954" y="148492"/>
            <a:ext cx="9102969" cy="1065090"/>
          </a:xfrm>
        </p:spPr>
        <p:txBody>
          <a:bodyPr>
            <a:normAutofit/>
          </a:bodyPr>
          <a:lstStyle/>
          <a:p>
            <a:r>
              <a:rPr lang="en-US" sz="4000" b="1"/>
              <a:t>Basic recipe for machine learning</a:t>
            </a:r>
          </a:p>
        </p:txBody>
      </p:sp>
      <p:sp>
        <p:nvSpPr>
          <p:cNvPr id="4" name="Hộp Văn bản 3"/>
          <p:cNvSpPr txBox="1"/>
          <p:nvPr/>
        </p:nvSpPr>
        <p:spPr>
          <a:xfrm>
            <a:off x="5187603" y="2101025"/>
            <a:ext cx="12538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High bias?</a:t>
            </a:r>
          </a:p>
        </p:txBody>
      </p:sp>
      <p:cxnSp>
        <p:nvCxnSpPr>
          <p:cNvPr id="6" name="Đường kết nối Mũi tên Thẳng 5"/>
          <p:cNvCxnSpPr/>
          <p:nvPr/>
        </p:nvCxnSpPr>
        <p:spPr>
          <a:xfrm>
            <a:off x="6599843" y="2301080"/>
            <a:ext cx="18288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Hộp Văn bản 6"/>
          <p:cNvSpPr txBox="1"/>
          <p:nvPr/>
        </p:nvSpPr>
        <p:spPr>
          <a:xfrm>
            <a:off x="4343455" y="2443698"/>
            <a:ext cx="30731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(training data performance)</a:t>
            </a:r>
          </a:p>
        </p:txBody>
      </p:sp>
      <p:sp>
        <p:nvSpPr>
          <p:cNvPr id="8" name="Hộp Văn bản 7"/>
          <p:cNvSpPr txBox="1"/>
          <p:nvPr/>
        </p:nvSpPr>
        <p:spPr>
          <a:xfrm>
            <a:off x="8553230" y="2076835"/>
            <a:ext cx="262411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/>
              <a:t>Bigger network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/>
              <a:t>Train longer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/>
              <a:t>(Other architecture)</a:t>
            </a:r>
          </a:p>
        </p:txBody>
      </p:sp>
      <p:sp>
        <p:nvSpPr>
          <p:cNvPr id="21" name="Mũi tên: Chữ U 20"/>
          <p:cNvSpPr/>
          <p:nvPr/>
        </p:nvSpPr>
        <p:spPr>
          <a:xfrm flipH="1">
            <a:off x="5724698" y="1676724"/>
            <a:ext cx="4008119" cy="400111"/>
          </a:xfrm>
          <a:prstGeom prst="uturnArrow">
            <a:avLst>
              <a:gd name="adj1" fmla="val 2027"/>
              <a:gd name="adj2" fmla="val 8784"/>
              <a:gd name="adj3" fmla="val 14865"/>
              <a:gd name="adj4" fmla="val 0"/>
              <a:gd name="adj5" fmla="val 9864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Hộp Văn bản 21"/>
          <p:cNvSpPr txBox="1"/>
          <p:nvPr/>
        </p:nvSpPr>
        <p:spPr>
          <a:xfrm>
            <a:off x="7256320" y="2014311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Y</a:t>
            </a:r>
          </a:p>
        </p:txBody>
      </p:sp>
      <p:sp>
        <p:nvSpPr>
          <p:cNvPr id="23" name="Hộp Văn bản 22"/>
          <p:cNvSpPr txBox="1"/>
          <p:nvPr/>
        </p:nvSpPr>
        <p:spPr>
          <a:xfrm>
            <a:off x="5880030" y="3008937"/>
            <a:ext cx="333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N</a:t>
            </a:r>
          </a:p>
        </p:txBody>
      </p:sp>
      <p:cxnSp>
        <p:nvCxnSpPr>
          <p:cNvPr id="24" name="Đường kết nối Mũi tên Thẳng 23"/>
          <p:cNvCxnSpPr/>
          <p:nvPr/>
        </p:nvCxnSpPr>
        <p:spPr>
          <a:xfrm>
            <a:off x="5747558" y="2894955"/>
            <a:ext cx="0" cy="81861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Hộp Văn bản 26"/>
          <p:cNvSpPr txBox="1"/>
          <p:nvPr/>
        </p:nvSpPr>
        <p:spPr>
          <a:xfrm>
            <a:off x="4955167" y="3721189"/>
            <a:ext cx="17187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High variance?</a:t>
            </a:r>
          </a:p>
        </p:txBody>
      </p:sp>
      <p:sp>
        <p:nvSpPr>
          <p:cNvPr id="28" name="Hộp Văn bản 27"/>
          <p:cNvSpPr txBox="1"/>
          <p:nvPr/>
        </p:nvSpPr>
        <p:spPr>
          <a:xfrm>
            <a:off x="5345623" y="5483949"/>
            <a:ext cx="7393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Done</a:t>
            </a:r>
          </a:p>
        </p:txBody>
      </p:sp>
      <p:cxnSp>
        <p:nvCxnSpPr>
          <p:cNvPr id="30" name="Đường kết nối Mũi tên Thẳng 29"/>
          <p:cNvCxnSpPr/>
          <p:nvPr/>
        </p:nvCxnSpPr>
        <p:spPr>
          <a:xfrm flipH="1" flipV="1">
            <a:off x="3057069" y="3916195"/>
            <a:ext cx="1828800" cy="263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Hộp Văn bản 30"/>
          <p:cNvSpPr txBox="1"/>
          <p:nvPr/>
        </p:nvSpPr>
        <p:spPr>
          <a:xfrm>
            <a:off x="3976022" y="3473024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Y</a:t>
            </a:r>
          </a:p>
        </p:txBody>
      </p:sp>
      <p:sp>
        <p:nvSpPr>
          <p:cNvPr id="29" name="Hộp Văn bản 28"/>
          <p:cNvSpPr txBox="1"/>
          <p:nvPr/>
        </p:nvSpPr>
        <p:spPr>
          <a:xfrm>
            <a:off x="1204924" y="3703269"/>
            <a:ext cx="262411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/>
              <a:t>More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/>
              <a:t>Regularization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/>
              <a:t>(Other architecture)</a:t>
            </a:r>
          </a:p>
        </p:txBody>
      </p:sp>
      <p:cxnSp>
        <p:nvCxnSpPr>
          <p:cNvPr id="25" name="Đường kết nối Mũi tên Thẳng 24"/>
          <p:cNvCxnSpPr/>
          <p:nvPr/>
        </p:nvCxnSpPr>
        <p:spPr>
          <a:xfrm>
            <a:off x="5724698" y="4483328"/>
            <a:ext cx="0" cy="81861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Hộp Văn bản 25"/>
          <p:cNvSpPr txBox="1"/>
          <p:nvPr/>
        </p:nvSpPr>
        <p:spPr>
          <a:xfrm>
            <a:off x="5818298" y="4617679"/>
            <a:ext cx="333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N</a:t>
            </a:r>
          </a:p>
        </p:txBody>
      </p:sp>
      <p:sp>
        <p:nvSpPr>
          <p:cNvPr id="33" name="Hộp Văn bản 32"/>
          <p:cNvSpPr txBox="1"/>
          <p:nvPr/>
        </p:nvSpPr>
        <p:spPr>
          <a:xfrm>
            <a:off x="4564836" y="4083218"/>
            <a:ext cx="24994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(dev set performance)</a:t>
            </a:r>
          </a:p>
        </p:txBody>
      </p:sp>
      <p:sp>
        <p:nvSpPr>
          <p:cNvPr id="39" name="Mũi tên: Cong 38"/>
          <p:cNvSpPr/>
          <p:nvPr/>
        </p:nvSpPr>
        <p:spPr>
          <a:xfrm>
            <a:off x="2095979" y="2293326"/>
            <a:ext cx="2980720" cy="1287010"/>
          </a:xfrm>
          <a:prstGeom prst="bentArrow">
            <a:avLst>
              <a:gd name="adj1" fmla="val 529"/>
              <a:gd name="adj2" fmla="val 3094"/>
              <a:gd name="adj3" fmla="val 5659"/>
              <a:gd name="adj4" fmla="val 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Trong-Hop Do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21" grpId="0" animBg="1"/>
      <p:bldP spid="22" grpId="0"/>
      <p:bldP spid="23" grpId="0"/>
      <p:bldP spid="27" grpId="0"/>
      <p:bldP spid="28" grpId="0"/>
      <p:bldP spid="31" grpId="0"/>
      <p:bldP spid="26" grpId="0"/>
      <p:bldP spid="33" grpId="0"/>
      <p:bldP spid="3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title"/>
          </p:nvPr>
        </p:nvSpPr>
        <p:spPr>
          <a:xfrm>
            <a:off x="509954" y="148492"/>
            <a:ext cx="9102969" cy="1065090"/>
          </a:xfrm>
        </p:spPr>
        <p:txBody>
          <a:bodyPr>
            <a:normAutofit/>
          </a:bodyPr>
          <a:lstStyle/>
          <a:p>
            <a:r>
              <a:rPr lang="en-US" sz="4000" b="1"/>
              <a:t>Basic recipe for machine learning</a:t>
            </a:r>
          </a:p>
        </p:txBody>
      </p:sp>
      <p:sp>
        <p:nvSpPr>
          <p:cNvPr id="4" name="Hộp Văn bản 3"/>
          <p:cNvSpPr txBox="1"/>
          <p:nvPr/>
        </p:nvSpPr>
        <p:spPr>
          <a:xfrm>
            <a:off x="2579483" y="1938374"/>
            <a:ext cx="12538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High bias?</a:t>
            </a:r>
          </a:p>
        </p:txBody>
      </p:sp>
      <p:cxnSp>
        <p:nvCxnSpPr>
          <p:cNvPr id="6" name="Đường kết nối Mũi tên Thẳng 5"/>
          <p:cNvCxnSpPr/>
          <p:nvPr/>
        </p:nvCxnSpPr>
        <p:spPr>
          <a:xfrm>
            <a:off x="3991723" y="2138429"/>
            <a:ext cx="19304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Hộp Văn bản 6"/>
          <p:cNvSpPr txBox="1"/>
          <p:nvPr/>
        </p:nvSpPr>
        <p:spPr>
          <a:xfrm>
            <a:off x="1735335" y="2281047"/>
            <a:ext cx="30731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(training data performance)</a:t>
            </a:r>
          </a:p>
        </p:txBody>
      </p:sp>
      <p:sp>
        <p:nvSpPr>
          <p:cNvPr id="8" name="Hộp Văn bản 7"/>
          <p:cNvSpPr txBox="1"/>
          <p:nvPr/>
        </p:nvSpPr>
        <p:spPr>
          <a:xfrm>
            <a:off x="6170706" y="1928577"/>
            <a:ext cx="262411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/>
              <a:t>Bigger network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/>
              <a:t>Train longer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/>
              <a:t>(Other architecture)</a:t>
            </a:r>
          </a:p>
        </p:txBody>
      </p:sp>
      <p:sp>
        <p:nvSpPr>
          <p:cNvPr id="21" name="Mũi tên: Chữ U 20"/>
          <p:cNvSpPr/>
          <p:nvPr/>
        </p:nvSpPr>
        <p:spPr>
          <a:xfrm flipH="1">
            <a:off x="3116578" y="1514073"/>
            <a:ext cx="4008119" cy="400111"/>
          </a:xfrm>
          <a:prstGeom prst="uturnArrow">
            <a:avLst>
              <a:gd name="adj1" fmla="val 2027"/>
              <a:gd name="adj2" fmla="val 8784"/>
              <a:gd name="adj3" fmla="val 14865"/>
              <a:gd name="adj4" fmla="val 0"/>
              <a:gd name="adj5" fmla="val 9864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Hộp Văn bản 21"/>
          <p:cNvSpPr txBox="1"/>
          <p:nvPr/>
        </p:nvSpPr>
        <p:spPr>
          <a:xfrm>
            <a:off x="4648200" y="1851660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Y</a:t>
            </a:r>
          </a:p>
        </p:txBody>
      </p:sp>
      <p:sp>
        <p:nvSpPr>
          <p:cNvPr id="23" name="Hộp Văn bản 22"/>
          <p:cNvSpPr txBox="1"/>
          <p:nvPr/>
        </p:nvSpPr>
        <p:spPr>
          <a:xfrm>
            <a:off x="3271910" y="2846286"/>
            <a:ext cx="333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N</a:t>
            </a:r>
          </a:p>
        </p:txBody>
      </p:sp>
      <p:cxnSp>
        <p:nvCxnSpPr>
          <p:cNvPr id="24" name="Đường kết nối Mũi tên Thẳng 23"/>
          <p:cNvCxnSpPr/>
          <p:nvPr/>
        </p:nvCxnSpPr>
        <p:spPr>
          <a:xfrm>
            <a:off x="3139438" y="2732304"/>
            <a:ext cx="0" cy="81861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Hộp Văn bản 26"/>
          <p:cNvSpPr txBox="1"/>
          <p:nvPr/>
        </p:nvSpPr>
        <p:spPr>
          <a:xfrm>
            <a:off x="2347047" y="3558538"/>
            <a:ext cx="17187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High variance?</a:t>
            </a:r>
          </a:p>
        </p:txBody>
      </p:sp>
      <p:sp>
        <p:nvSpPr>
          <p:cNvPr id="28" name="Hộp Văn bản 27"/>
          <p:cNvSpPr txBox="1"/>
          <p:nvPr/>
        </p:nvSpPr>
        <p:spPr>
          <a:xfrm>
            <a:off x="1866877" y="3920567"/>
            <a:ext cx="24994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(dev set performance)</a:t>
            </a:r>
          </a:p>
        </p:txBody>
      </p:sp>
      <p:sp>
        <p:nvSpPr>
          <p:cNvPr id="29" name="Hộp Văn bản 28"/>
          <p:cNvSpPr txBox="1"/>
          <p:nvPr/>
        </p:nvSpPr>
        <p:spPr>
          <a:xfrm>
            <a:off x="6130244" y="3558538"/>
            <a:ext cx="262411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/>
              <a:t>More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/>
              <a:t>Regularization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/>
              <a:t>(Other architecture)</a:t>
            </a:r>
          </a:p>
        </p:txBody>
      </p:sp>
      <p:cxnSp>
        <p:nvCxnSpPr>
          <p:cNvPr id="30" name="Đường kết nối Mũi tên Thẳng 29"/>
          <p:cNvCxnSpPr/>
          <p:nvPr/>
        </p:nvCxnSpPr>
        <p:spPr>
          <a:xfrm>
            <a:off x="3991723" y="3763862"/>
            <a:ext cx="19304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Hộp Văn bản 30"/>
          <p:cNvSpPr txBox="1"/>
          <p:nvPr/>
        </p:nvSpPr>
        <p:spPr>
          <a:xfrm>
            <a:off x="4648200" y="3477093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Y</a:t>
            </a:r>
          </a:p>
        </p:txBody>
      </p:sp>
      <p:sp>
        <p:nvSpPr>
          <p:cNvPr id="17" name="Hộp Văn bản 16"/>
          <p:cNvSpPr txBox="1"/>
          <p:nvPr/>
        </p:nvSpPr>
        <p:spPr>
          <a:xfrm>
            <a:off x="2737505" y="5411213"/>
            <a:ext cx="7393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Done</a:t>
            </a:r>
          </a:p>
        </p:txBody>
      </p:sp>
      <p:cxnSp>
        <p:nvCxnSpPr>
          <p:cNvPr id="18" name="Đường kết nối Mũi tên Thẳng 17"/>
          <p:cNvCxnSpPr/>
          <p:nvPr/>
        </p:nvCxnSpPr>
        <p:spPr>
          <a:xfrm>
            <a:off x="3116580" y="4410592"/>
            <a:ext cx="0" cy="81861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Hộp Văn bản 18"/>
          <p:cNvSpPr txBox="1"/>
          <p:nvPr/>
        </p:nvSpPr>
        <p:spPr>
          <a:xfrm>
            <a:off x="3210180" y="4544943"/>
            <a:ext cx="333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N</a:t>
            </a:r>
          </a:p>
        </p:txBody>
      </p:sp>
      <p:cxnSp>
        <p:nvCxnSpPr>
          <p:cNvPr id="5" name="Đường kết nối: Mũi tên Gấp khúc 4"/>
          <p:cNvCxnSpPr/>
          <p:nvPr/>
        </p:nvCxnSpPr>
        <p:spPr>
          <a:xfrm flipH="1" flipV="1">
            <a:off x="7107291" y="1514073"/>
            <a:ext cx="1188720" cy="2468880"/>
          </a:xfrm>
          <a:prstGeom prst="bentConnector3">
            <a:avLst>
              <a:gd name="adj1" fmla="val -117902"/>
            </a:avLst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Trong-Hop Do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21" grpId="0" animBg="1"/>
      <p:bldP spid="22" grpId="0"/>
      <p:bldP spid="23" grpId="0"/>
      <p:bldP spid="27" grpId="0"/>
      <p:bldP spid="28" grpId="0"/>
      <p:bldP spid="31" grpId="0"/>
      <p:bldP spid="17" grpId="0"/>
      <p:bldP spid="1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hỗ dành sẵn cho Nội dung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800"/>
              <a:t>Regularization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Trong-Hop Do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title"/>
          </p:nvPr>
        </p:nvSpPr>
        <p:spPr>
          <a:xfrm>
            <a:off x="350520" y="167006"/>
            <a:ext cx="9906000" cy="644526"/>
          </a:xfrm>
        </p:spPr>
        <p:txBody>
          <a:bodyPr>
            <a:normAutofit/>
          </a:bodyPr>
          <a:lstStyle/>
          <a:p>
            <a:r>
              <a:rPr lang="en-US" sz="4000" b="1"/>
              <a:t>Regularization for logistic regression</a:t>
            </a:r>
          </a:p>
        </p:txBody>
      </p:sp>
      <p:pic>
        <p:nvPicPr>
          <p:cNvPr id="6" name="Hình ảnh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9260" y="2140620"/>
            <a:ext cx="3946740" cy="1013114"/>
          </a:xfrm>
          <a:prstGeom prst="rect">
            <a:avLst/>
          </a:prstGeom>
        </p:spPr>
      </p:pic>
      <p:pic>
        <p:nvPicPr>
          <p:cNvPr id="7" name="Hình ảnh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5138" y="2156943"/>
            <a:ext cx="1691460" cy="92501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Hộp Văn bản 7"/>
              <p:cNvSpPr txBox="1"/>
              <p:nvPr/>
            </p:nvSpPr>
            <p:spPr>
              <a:xfrm>
                <a:off x="768308" y="1222329"/>
                <a:ext cx="1720279" cy="6013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lim>
                          </m:limLow>
                        </m:fName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𝐽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8" name="Hộp Văn bản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308" y="1222329"/>
                <a:ext cx="1720279" cy="601383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Hộp Văn bản 8"/>
              <p:cNvSpPr txBox="1"/>
              <p:nvPr/>
            </p:nvSpPr>
            <p:spPr>
              <a:xfrm>
                <a:off x="3076372" y="1210433"/>
                <a:ext cx="224753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ℝ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9" name="Hộp Văn bản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6372" y="1210433"/>
                <a:ext cx="2247538" cy="461665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pic>
        <p:nvPicPr>
          <p:cNvPr id="10" name="Hình ảnh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32962" y="5009621"/>
            <a:ext cx="3307910" cy="1012626"/>
          </a:xfrm>
          <a:prstGeom prst="rect">
            <a:avLst/>
          </a:prstGeom>
        </p:spPr>
      </p:pic>
      <p:sp>
        <p:nvSpPr>
          <p:cNvPr id="11" name="Hộp Văn bản 10"/>
          <p:cNvSpPr txBox="1"/>
          <p:nvPr/>
        </p:nvSpPr>
        <p:spPr>
          <a:xfrm>
            <a:off x="382639" y="5218030"/>
            <a:ext cx="23503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L2 regularization:</a:t>
            </a:r>
          </a:p>
        </p:txBody>
      </p:sp>
      <p:sp>
        <p:nvSpPr>
          <p:cNvPr id="12" name="Hộp Văn bản 11"/>
          <p:cNvSpPr txBox="1"/>
          <p:nvPr/>
        </p:nvSpPr>
        <p:spPr>
          <a:xfrm>
            <a:off x="6777462" y="5218029"/>
            <a:ext cx="23382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L1 regularization:</a:t>
            </a:r>
          </a:p>
        </p:txBody>
      </p:sp>
      <p:pic>
        <p:nvPicPr>
          <p:cNvPr id="13" name="Hình ảnh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22459" y="3617100"/>
            <a:ext cx="5483179" cy="1012625"/>
          </a:xfrm>
          <a:prstGeom prst="rect">
            <a:avLst/>
          </a:prstGeom>
        </p:spPr>
      </p:pic>
      <p:pic>
        <p:nvPicPr>
          <p:cNvPr id="14" name="Hình ảnh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38881" y="5009621"/>
            <a:ext cx="2235277" cy="95261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Hộp Văn bản 15"/>
              <p:cNvSpPr txBox="1"/>
              <p:nvPr/>
            </p:nvSpPr>
            <p:spPr>
              <a:xfrm>
                <a:off x="7774087" y="2281025"/>
                <a:ext cx="1147750" cy="6768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sSup>
                        <m:sSupPr>
                          <m:ctrlPr>
                            <a:rPr lang="en-US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00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6" name="Hộp Văn bản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4087" y="2281025"/>
                <a:ext cx="1147750" cy="676852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Hộp Văn bản 16"/>
              <p:cNvSpPr txBox="1"/>
              <p:nvPr/>
            </p:nvSpPr>
            <p:spPr>
              <a:xfrm>
                <a:off x="7789327" y="3774781"/>
                <a:ext cx="1147750" cy="6768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sSup>
                        <m:sSupPr>
                          <m:ctrlPr>
                            <a:rPr lang="en-US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00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7" name="Hộp Văn bản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9327" y="3774781"/>
                <a:ext cx="1147750" cy="676852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cxnSp>
        <p:nvCxnSpPr>
          <p:cNvPr id="19" name="Đường nối Thẳng 18"/>
          <p:cNvCxnSpPr/>
          <p:nvPr/>
        </p:nvCxnSpPr>
        <p:spPr>
          <a:xfrm flipH="1">
            <a:off x="8122920" y="2281025"/>
            <a:ext cx="381000" cy="800935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Đường nối Thẳng 24"/>
          <p:cNvCxnSpPr/>
          <p:nvPr/>
        </p:nvCxnSpPr>
        <p:spPr>
          <a:xfrm>
            <a:off x="8122920" y="2281025"/>
            <a:ext cx="513758" cy="872709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Đường nối Thẳng 27"/>
          <p:cNvCxnSpPr/>
          <p:nvPr/>
        </p:nvCxnSpPr>
        <p:spPr>
          <a:xfrm flipH="1">
            <a:off x="8138160" y="3687057"/>
            <a:ext cx="381000" cy="800935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Đường nối Thẳng 28"/>
          <p:cNvCxnSpPr/>
          <p:nvPr/>
        </p:nvCxnSpPr>
        <p:spPr>
          <a:xfrm>
            <a:off x="8138160" y="3687057"/>
            <a:ext cx="513758" cy="872709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Hộp Văn bản 29"/>
              <p:cNvSpPr txBox="1"/>
              <p:nvPr/>
            </p:nvSpPr>
            <p:spPr>
              <a:xfrm>
                <a:off x="6310340" y="1229084"/>
                <a:ext cx="362516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2400"/>
                  <a:t>: regularization parameter</a:t>
                </a:r>
              </a:p>
            </p:txBody>
          </p:sp>
        </mc:Choice>
        <mc:Fallback xmlns="">
          <p:sp>
            <p:nvSpPr>
              <p:cNvPr id="30" name="Hộp Văn bản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0340" y="1229084"/>
                <a:ext cx="3625160" cy="461665"/>
              </a:xfrm>
              <a:prstGeom prst="rect">
                <a:avLst/>
              </a:prstGeom>
              <a:blipFill rotWithShape="1">
                <a:blip r:embed="rId12"/>
                <a:stretch>
                  <a:fillRect l="-504" t="-10667" r="-1681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Hộp Văn bản 30"/>
              <p:cNvSpPr txBox="1"/>
              <p:nvPr/>
            </p:nvSpPr>
            <p:spPr>
              <a:xfrm>
                <a:off x="382639" y="6117938"/>
                <a:ext cx="890282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/>
                  <a:t>After regularization,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sz="2400"/>
                  <a:t> will be sparse (i.e. having many zero elements)</a:t>
                </a:r>
              </a:p>
            </p:txBody>
          </p:sp>
        </mc:Choice>
        <mc:Fallback xmlns="">
          <p:sp>
            <p:nvSpPr>
              <p:cNvPr id="31" name="Hộp Văn bản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639" y="6117938"/>
                <a:ext cx="8902822" cy="461665"/>
              </a:xfrm>
              <a:prstGeom prst="rect">
                <a:avLst/>
              </a:prstGeom>
              <a:blipFill rotWithShape="1">
                <a:blip r:embed="rId13"/>
                <a:stretch>
                  <a:fillRect l="-1096" t="-10667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Trong-Hop Do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  <p:bldP spid="12" grpId="0"/>
      <p:bldP spid="16" grpId="0"/>
      <p:bldP spid="17" grpId="0"/>
      <p:bldP spid="30" grpId="0"/>
      <p:bldP spid="3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title"/>
          </p:nvPr>
        </p:nvSpPr>
        <p:spPr>
          <a:xfrm>
            <a:off x="426720" y="179355"/>
            <a:ext cx="8671560" cy="808355"/>
          </a:xfrm>
        </p:spPr>
        <p:txBody>
          <a:bodyPr>
            <a:normAutofit/>
          </a:bodyPr>
          <a:lstStyle/>
          <a:p>
            <a:r>
              <a:rPr lang="en-US" sz="4000" b="1"/>
              <a:t>Regularization for Neural network</a:t>
            </a:r>
          </a:p>
        </p:txBody>
      </p:sp>
      <p:pic>
        <p:nvPicPr>
          <p:cNvPr id="7" name="Hình ảnh 6"/>
          <p:cNvPicPr>
            <a:picLocks noChangeAspect="1"/>
          </p:cNvPicPr>
          <p:nvPr/>
        </p:nvPicPr>
        <p:blipFill rotWithShape="1">
          <a:blip r:embed="rId2"/>
          <a:srcRect l="36539" t="-16287"/>
          <a:stretch>
            <a:fillRect/>
          </a:stretch>
        </p:blipFill>
        <p:spPr>
          <a:xfrm>
            <a:off x="4766982" y="2572770"/>
            <a:ext cx="4751070" cy="719965"/>
          </a:xfrm>
          <a:prstGeom prst="rect">
            <a:avLst/>
          </a:prstGeom>
        </p:spPr>
      </p:pic>
      <p:pic>
        <p:nvPicPr>
          <p:cNvPr id="8" name="Hình ảnh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490" y="1057337"/>
            <a:ext cx="9563100" cy="1228725"/>
          </a:xfrm>
          <a:prstGeom prst="rect">
            <a:avLst/>
          </a:prstGeom>
        </p:spPr>
      </p:pic>
      <p:pic>
        <p:nvPicPr>
          <p:cNvPr id="9" name="Hình ảnh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2490" y="2323153"/>
            <a:ext cx="3638550" cy="1219200"/>
          </a:xfrm>
          <a:prstGeom prst="rect">
            <a:avLst/>
          </a:prstGeom>
        </p:spPr>
      </p:pic>
      <p:pic>
        <p:nvPicPr>
          <p:cNvPr id="10" name="Hình ảnh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2490" y="3768702"/>
            <a:ext cx="2466975" cy="695325"/>
          </a:xfrm>
          <a:prstGeom prst="rect">
            <a:avLst/>
          </a:prstGeom>
        </p:spPr>
      </p:pic>
      <p:pic>
        <p:nvPicPr>
          <p:cNvPr id="11" name="Hình ảnh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2490" y="4835780"/>
            <a:ext cx="3238500" cy="619125"/>
          </a:xfrm>
          <a:prstGeom prst="rect">
            <a:avLst/>
          </a:prstGeom>
        </p:spPr>
      </p:pic>
      <p:pic>
        <p:nvPicPr>
          <p:cNvPr id="12" name="Hình ảnh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39465" y="3768702"/>
            <a:ext cx="1228725" cy="762000"/>
          </a:xfrm>
          <a:prstGeom prst="rect">
            <a:avLst/>
          </a:prstGeom>
        </p:spPr>
      </p:pic>
      <p:pic>
        <p:nvPicPr>
          <p:cNvPr id="13" name="Hình ảnh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5330" y="3829662"/>
            <a:ext cx="5200650" cy="2257425"/>
          </a:xfrm>
          <a:prstGeom prst="rect">
            <a:avLst/>
          </a:prstGeom>
        </p:spPr>
      </p:pic>
      <p:sp>
        <p:nvSpPr>
          <p:cNvPr id="14" name="Ngoặc móc Trái 13"/>
          <p:cNvSpPr/>
          <p:nvPr/>
        </p:nvSpPr>
        <p:spPr>
          <a:xfrm rot="16200000">
            <a:off x="7762534" y="5420393"/>
            <a:ext cx="213930" cy="1333388"/>
          </a:xfrm>
          <a:prstGeom prst="leftBrace">
            <a:avLst>
              <a:gd name="adj1" fmla="val 43062"/>
              <a:gd name="adj2" fmla="val 50000"/>
            </a:avLst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Hộp Văn bản 14"/>
              <p:cNvSpPr txBox="1"/>
              <p:nvPr/>
            </p:nvSpPr>
            <p:spPr>
              <a:xfrm>
                <a:off x="7528560" y="6278535"/>
                <a:ext cx="65986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&lt;1</m:t>
                      </m:r>
                    </m:oMath>
                  </m:oMathPara>
                </a14:m>
                <a:endParaRPr lang="en-US" sz="200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5" name="Hộp Văn bản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8560" y="6278535"/>
                <a:ext cx="659860" cy="400110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Trong-Hop Do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hỗ dành sẵn cho Nội dung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Hình ảnh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24" y="0"/>
            <a:ext cx="11371434" cy="6492875"/>
          </a:xfrm>
          <a:prstGeom prst="rect">
            <a:avLst/>
          </a:prstGeom>
        </p:spPr>
      </p:pic>
      <p:pic>
        <p:nvPicPr>
          <p:cNvPr id="5" name="Hình ảnh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3608" y="1238739"/>
            <a:ext cx="7034992" cy="90389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Hộp Văn bản 5"/>
              <p:cNvSpPr txBox="1"/>
              <p:nvPr/>
            </p:nvSpPr>
            <p:spPr>
              <a:xfrm>
                <a:off x="4623608" y="2196556"/>
                <a:ext cx="1350498" cy="4133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  <m:r>
                        <a:rPr lang="en-US" sz="2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≈0</m:t>
                      </m:r>
                    </m:oMath>
                  </m:oMathPara>
                </a14:m>
                <a:endParaRPr lang="en-US" sz="2000"/>
              </a:p>
            </p:txBody>
          </p:sp>
        </mc:Choice>
        <mc:Fallback xmlns="">
          <p:sp>
            <p:nvSpPr>
              <p:cNvPr id="6" name="Hộp Văn bản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3608" y="2196556"/>
                <a:ext cx="1350498" cy="413318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sp>
        <p:nvSpPr>
          <p:cNvPr id="7" name="Ký hiệu &quot;Không Cho phép&quot; 6"/>
          <p:cNvSpPr/>
          <p:nvPr/>
        </p:nvSpPr>
        <p:spPr>
          <a:xfrm>
            <a:off x="1418128" y="1456373"/>
            <a:ext cx="182880" cy="182880"/>
          </a:xfrm>
          <a:prstGeom prst="noSmoking">
            <a:avLst>
              <a:gd name="adj" fmla="val 40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Ký hiệu &quot;Không Cho phép&quot; 7"/>
          <p:cNvSpPr/>
          <p:nvPr/>
        </p:nvSpPr>
        <p:spPr>
          <a:xfrm>
            <a:off x="2022648" y="1826102"/>
            <a:ext cx="182880" cy="182880"/>
          </a:xfrm>
          <a:prstGeom prst="noSmoking">
            <a:avLst>
              <a:gd name="adj" fmla="val 40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Ký hiệu &quot;Không Cho phép&quot; 8"/>
          <p:cNvSpPr/>
          <p:nvPr/>
        </p:nvSpPr>
        <p:spPr>
          <a:xfrm>
            <a:off x="2022648" y="2199096"/>
            <a:ext cx="182880" cy="182880"/>
          </a:xfrm>
          <a:prstGeom prst="noSmoking">
            <a:avLst>
              <a:gd name="adj" fmla="val 40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Ký hiệu &quot;Không Cho phép&quot; 9"/>
          <p:cNvSpPr/>
          <p:nvPr/>
        </p:nvSpPr>
        <p:spPr>
          <a:xfrm>
            <a:off x="2614468" y="1831182"/>
            <a:ext cx="182880" cy="182880"/>
          </a:xfrm>
          <a:prstGeom prst="noSmoking">
            <a:avLst>
              <a:gd name="adj" fmla="val 40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Ký hiệu &quot;Không Cho phép&quot; 10"/>
          <p:cNvSpPr/>
          <p:nvPr/>
        </p:nvSpPr>
        <p:spPr>
          <a:xfrm>
            <a:off x="2614468" y="2199096"/>
            <a:ext cx="182880" cy="182880"/>
          </a:xfrm>
          <a:prstGeom prst="noSmoking">
            <a:avLst>
              <a:gd name="adj" fmla="val 40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Trong-Hop Do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title"/>
          </p:nvPr>
        </p:nvSpPr>
        <p:spPr>
          <a:xfrm>
            <a:off x="196770" y="45720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b="1"/>
              <a:t>How does regularization prevent overfitting?</a:t>
            </a:r>
          </a:p>
        </p:txBody>
      </p:sp>
      <p:pic>
        <p:nvPicPr>
          <p:cNvPr id="5" name="Hình ảnh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3724" y="3786640"/>
            <a:ext cx="2428875" cy="2200275"/>
          </a:xfrm>
          <a:prstGeom prst="rect">
            <a:avLst/>
          </a:prstGeom>
        </p:spPr>
      </p:pic>
      <p:pic>
        <p:nvPicPr>
          <p:cNvPr id="6" name="Hình ảnh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5554" y="1353846"/>
            <a:ext cx="4085864" cy="220027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Hộp Văn bản 6"/>
              <p:cNvSpPr txBox="1"/>
              <p:nvPr/>
            </p:nvSpPr>
            <p:spPr>
              <a:xfrm>
                <a:off x="7581418" y="1744681"/>
                <a:ext cx="199535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:</m:t>
                      </m:r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tanh</m:t>
                          </m:r>
                        </m:fName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7" name="Hộp Văn bản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1418" y="1744681"/>
                <a:ext cx="1995354" cy="461665"/>
              </a:xfrm>
              <a:prstGeom prst="rect">
                <a:avLst/>
              </a:prstGeom>
              <a:blipFill rotWithShape="1">
                <a:blip r:embed="rId5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sp>
        <p:nvSpPr>
          <p:cNvPr id="8" name="Ngoặc móc Phải 7"/>
          <p:cNvSpPr/>
          <p:nvPr/>
        </p:nvSpPr>
        <p:spPr>
          <a:xfrm rot="5400000">
            <a:off x="5296852" y="3382849"/>
            <a:ext cx="91440" cy="287656"/>
          </a:xfrm>
          <a:prstGeom prst="rightBrace">
            <a:avLst>
              <a:gd name="adj1" fmla="val 38019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Ngoặc móc Phải 8"/>
          <p:cNvSpPr/>
          <p:nvPr/>
        </p:nvSpPr>
        <p:spPr>
          <a:xfrm rot="5400000">
            <a:off x="4529038" y="2948410"/>
            <a:ext cx="91440" cy="1156533"/>
          </a:xfrm>
          <a:prstGeom prst="rightBrace">
            <a:avLst>
              <a:gd name="adj1" fmla="val 38019"/>
              <a:gd name="adj2" fmla="val 50000"/>
            </a:avLst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Ngoặc móc Phải 9"/>
          <p:cNvSpPr/>
          <p:nvPr/>
        </p:nvSpPr>
        <p:spPr>
          <a:xfrm rot="5400000">
            <a:off x="6064666" y="2948409"/>
            <a:ext cx="91440" cy="1156534"/>
          </a:xfrm>
          <a:prstGeom prst="rightBrace">
            <a:avLst>
              <a:gd name="adj1" fmla="val 38019"/>
              <a:gd name="adj2" fmla="val 50000"/>
            </a:avLst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Hộp Văn bản 10"/>
          <p:cNvSpPr txBox="1"/>
          <p:nvPr/>
        </p:nvSpPr>
        <p:spPr>
          <a:xfrm>
            <a:off x="4983339" y="3647440"/>
            <a:ext cx="718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linear</a:t>
            </a:r>
          </a:p>
        </p:txBody>
      </p:sp>
      <p:sp>
        <p:nvSpPr>
          <p:cNvPr id="12" name="Hộp Văn bản 11"/>
          <p:cNvSpPr txBox="1"/>
          <p:nvPr/>
        </p:nvSpPr>
        <p:spPr>
          <a:xfrm>
            <a:off x="5587965" y="3647440"/>
            <a:ext cx="1154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0070C0"/>
                </a:solidFill>
              </a:rPr>
              <a:t>non-linear</a:t>
            </a:r>
          </a:p>
        </p:txBody>
      </p:sp>
      <p:sp>
        <p:nvSpPr>
          <p:cNvPr id="13" name="Hộp Văn bản 12"/>
          <p:cNvSpPr txBox="1"/>
          <p:nvPr/>
        </p:nvSpPr>
        <p:spPr>
          <a:xfrm>
            <a:off x="3937749" y="3647440"/>
            <a:ext cx="1154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0070C0"/>
                </a:solidFill>
              </a:rPr>
              <a:t>non-linear</a:t>
            </a:r>
          </a:p>
        </p:txBody>
      </p:sp>
      <p:cxnSp>
        <p:nvCxnSpPr>
          <p:cNvPr id="16" name="Đường nối Thẳng 15"/>
          <p:cNvCxnSpPr/>
          <p:nvPr/>
        </p:nvCxnSpPr>
        <p:spPr>
          <a:xfrm flipV="1">
            <a:off x="5177790" y="2261235"/>
            <a:ext cx="331470" cy="55054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Đường nối Thẳng 20"/>
          <p:cNvCxnSpPr/>
          <p:nvPr/>
        </p:nvCxnSpPr>
        <p:spPr>
          <a:xfrm>
            <a:off x="5168264" y="2194560"/>
            <a:ext cx="0" cy="137160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Đường nối Thẳng 21"/>
          <p:cNvCxnSpPr/>
          <p:nvPr/>
        </p:nvCxnSpPr>
        <p:spPr>
          <a:xfrm>
            <a:off x="5511164" y="2178391"/>
            <a:ext cx="0" cy="137160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Hộp Văn bản 22"/>
              <p:cNvSpPr txBox="1"/>
              <p:nvPr/>
            </p:nvSpPr>
            <p:spPr>
              <a:xfrm>
                <a:off x="1366961" y="4658869"/>
                <a:ext cx="78707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↑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23" name="Hộp Văn bản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6961" y="4658869"/>
                <a:ext cx="787078" cy="461665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Hộp Văn bản 23"/>
              <p:cNvSpPr txBox="1"/>
              <p:nvPr/>
            </p:nvSpPr>
            <p:spPr>
              <a:xfrm>
                <a:off x="2031794" y="4643186"/>
                <a:ext cx="1666484" cy="4871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d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↓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24" name="Hộp Văn bản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1794" y="4643186"/>
                <a:ext cx="1666484" cy="487185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Hộp Văn bản 24"/>
              <p:cNvSpPr txBox="1"/>
              <p:nvPr/>
            </p:nvSpPr>
            <p:spPr>
              <a:xfrm>
                <a:off x="3698278" y="4618653"/>
                <a:ext cx="3000932" cy="4871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d>
                        </m:sup>
                      </m:sSup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25" name="Hộp Văn bản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8278" y="4618653"/>
                <a:ext cx="3000932" cy="487185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Hộp Văn bản 25"/>
              <p:cNvSpPr txBox="1"/>
              <p:nvPr/>
            </p:nvSpPr>
            <p:spPr>
              <a:xfrm>
                <a:off x="3840480" y="5338387"/>
                <a:ext cx="223170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/>
                  <a:t>Every layer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sz="2000"/>
                  <a:t> linear</a:t>
                </a:r>
              </a:p>
            </p:txBody>
          </p:sp>
        </mc:Choice>
        <mc:Fallback xmlns="">
          <p:sp>
            <p:nvSpPr>
              <p:cNvPr id="26" name="Hộp Văn bản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0480" y="5338387"/>
                <a:ext cx="2231701" cy="400110"/>
              </a:xfrm>
              <a:prstGeom prst="rect">
                <a:avLst/>
              </a:prstGeom>
              <a:blipFill rotWithShape="1">
                <a:blip r:embed="rId9"/>
                <a:stretch>
                  <a:fillRect l="-2732" t="-9231" r="-2459" b="-2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Trong-Hop Do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9" grpId="0" animBg="1"/>
      <p:bldP spid="10" grpId="0" animBg="1"/>
      <p:bldP spid="11" grpId="0"/>
      <p:bldP spid="12" grpId="0"/>
      <p:bldP spid="13" grpId="0"/>
      <p:bldP spid="23" grpId="0"/>
      <p:bldP spid="24" grpId="0"/>
      <p:bldP spid="2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hỗ dành sẵn cho Nội dung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Hình ảnh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8025"/>
            <a:ext cx="12192000" cy="6761950"/>
          </a:xfrm>
          <a:prstGeom prst="rect">
            <a:avLst/>
          </a:prstGeom>
        </p:spPr>
      </p:pic>
      <p:pic>
        <p:nvPicPr>
          <p:cNvPr id="5" name="Hình ảnh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6495" y="2468851"/>
            <a:ext cx="4916805" cy="2606897"/>
          </a:xfrm>
          <a:prstGeom prst="rect">
            <a:avLst/>
          </a:prstGeom>
        </p:spPr>
      </p:pic>
      <p:pic>
        <p:nvPicPr>
          <p:cNvPr id="6" name="Hình ảnh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2520" y="2493946"/>
            <a:ext cx="4961612" cy="2597042"/>
          </a:xfrm>
          <a:prstGeom prst="rect">
            <a:avLst/>
          </a:prstGeom>
        </p:spPr>
      </p:pic>
      <p:sp>
        <p:nvSpPr>
          <p:cNvPr id="7" name="Hộp Văn bản 6"/>
          <p:cNvSpPr txBox="1"/>
          <p:nvPr/>
        </p:nvSpPr>
        <p:spPr>
          <a:xfrm>
            <a:off x="6878320" y="5241269"/>
            <a:ext cx="28135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Dropout probability = 0.5</a:t>
            </a:r>
          </a:p>
        </p:txBody>
      </p:sp>
      <p:pic>
        <p:nvPicPr>
          <p:cNvPr id="8" name="Hình ảnh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46495" y="2448374"/>
            <a:ext cx="4961612" cy="2705723"/>
          </a:xfrm>
          <a:prstGeom prst="rect">
            <a:avLst/>
          </a:prstGeom>
        </p:spPr>
      </p:pic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Trong-Hop Do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title"/>
          </p:nvPr>
        </p:nvSpPr>
        <p:spPr>
          <a:xfrm>
            <a:off x="245918" y="157306"/>
            <a:ext cx="10515600" cy="777875"/>
          </a:xfrm>
        </p:spPr>
        <p:txBody>
          <a:bodyPr>
            <a:normAutofit/>
          </a:bodyPr>
          <a:lstStyle/>
          <a:p>
            <a:r>
              <a:rPr lang="en-US" sz="3600" b="1"/>
              <a:t>Implementing dropout (“Inverted dropout”)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hỗ dành sẵn cho Nội dung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163779"/>
                <a:ext cx="10515600" cy="5360267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lnSpc>
                    <a:spcPct val="200000"/>
                  </a:lnSpc>
                  <a:buNone/>
                </a:pPr>
                <a:r>
                  <a:rPr lang="en-US" sz="2400"/>
                  <a:t>Illustrate with layer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endParaRPr lang="en-US" sz="2400" b="0"/>
              </a:p>
              <a:p>
                <a:pPr marL="0" indent="0">
                  <a:lnSpc>
                    <a:spcPct val="200000"/>
                  </a:lnSpc>
                  <a:buNone/>
                </a:pPr>
                <a:r>
                  <a:rPr lang="en-US" sz="2400"/>
                  <a:t>d3 = np.random.rand(a3.shape[0],a3.shape[1]) &lt; keep_prob</a:t>
                </a:r>
              </a:p>
              <a:p>
                <a:pPr marL="0" indent="0">
                  <a:lnSpc>
                    <a:spcPct val="200000"/>
                  </a:lnSpc>
                  <a:buNone/>
                </a:pPr>
                <a:r>
                  <a:rPr lang="en-US" sz="2400"/>
                  <a:t>a3 = np.multiply(a3,d3)</a:t>
                </a:r>
              </a:p>
              <a:p>
                <a:pPr marL="0" indent="0">
                  <a:lnSpc>
                    <a:spcPct val="200000"/>
                  </a:lnSpc>
                  <a:buNone/>
                </a:pPr>
                <a:r>
                  <a:rPr lang="en-US" sz="2400"/>
                  <a:t>a3 /= keep_prob</a:t>
                </a:r>
              </a:p>
              <a:p>
                <a:pPr marL="0" indent="0">
                  <a:lnSpc>
                    <a:spcPct val="200000"/>
                  </a:lnSpc>
                  <a:buNone/>
                </a:pPr>
                <a:endParaRPr lang="en-US" sz="2400"/>
              </a:p>
              <a:p>
                <a:pPr marL="0" indent="0">
                  <a:lnSpc>
                    <a:spcPct val="200000"/>
                  </a:lnSpc>
                  <a:buNone/>
                </a:pPr>
                <a:r>
                  <a:rPr lang="en-US" sz="2400"/>
                  <a:t>Dividing the a3 by keep_prob ensure the expected value of a3 remain the same.</a:t>
                </a:r>
              </a:p>
              <a:p>
                <a:pPr marL="0" indent="0">
                  <a:lnSpc>
                    <a:spcPct val="200000"/>
                  </a:lnSpc>
                  <a:buNone/>
                </a:pPr>
                <a:r>
                  <a:rPr lang="en-US" sz="2400"/>
                  <a:t>Note: no dropout in test time</a:t>
                </a:r>
              </a:p>
              <a:p>
                <a:pPr marL="0" indent="0">
                  <a:lnSpc>
                    <a:spcPct val="200000"/>
                  </a:lnSpc>
                  <a:buNone/>
                </a:pPr>
                <a:endParaRPr lang="en-US" sz="2400"/>
              </a:p>
            </p:txBody>
          </p:sp>
        </mc:Choice>
        <mc:Fallback xmlns="">
          <p:sp>
            <p:nvSpPr>
              <p:cNvPr id="3" name="Chỗ dành sẵn cho Nội dung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163779"/>
                <a:ext cx="10515600" cy="5360267"/>
              </a:xfrm>
              <a:blipFill rotWithShape="1">
                <a:blip r:embed="rId3"/>
                <a:stretch>
                  <a:fillRect l="-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sp>
        <p:nvSpPr>
          <p:cNvPr id="5" name="Hộp Văn bản 4"/>
          <p:cNvSpPr txBox="1"/>
          <p:nvPr/>
        </p:nvSpPr>
        <p:spPr>
          <a:xfrm>
            <a:off x="8550897" y="2152340"/>
            <a:ext cx="23915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(keep_prob = 0.8)</a:t>
            </a:r>
          </a:p>
        </p:txBody>
      </p:sp>
      <p:sp>
        <p:nvSpPr>
          <p:cNvPr id="6" name="Hộp Văn bản 5"/>
          <p:cNvSpPr txBox="1"/>
          <p:nvPr/>
        </p:nvSpPr>
        <p:spPr>
          <a:xfrm>
            <a:off x="5388804" y="3262745"/>
            <a:ext cx="1444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rgbClr val="00B050"/>
                </a:solidFill>
              </a:rPr>
              <a:t>100 units </a:t>
            </a:r>
          </a:p>
        </p:txBody>
      </p:sp>
      <p:sp>
        <p:nvSpPr>
          <p:cNvPr id="8" name="Hộp Văn bản 7"/>
          <p:cNvSpPr txBox="1"/>
          <p:nvPr/>
        </p:nvSpPr>
        <p:spPr>
          <a:xfrm>
            <a:off x="7210779" y="3262744"/>
            <a:ext cx="2535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rgbClr val="00B050"/>
                </a:solidFill>
              </a:rPr>
              <a:t>20 units shut off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Hộp Văn bản 8"/>
              <p:cNvSpPr txBox="1"/>
              <p:nvPr/>
            </p:nvSpPr>
            <p:spPr>
              <a:xfrm>
                <a:off x="5485237" y="3787041"/>
                <a:ext cx="2985368" cy="4871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</m:d>
                        </m:sup>
                      </m:sSup>
                      <m:r>
                        <a:rPr lang="en-US" sz="24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</m:d>
                        </m:sup>
                      </m:sSup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p>
                      <m:r>
                        <a:rPr lang="en-US" sz="24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9" name="Hộp Văn bản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5237" y="3787041"/>
                <a:ext cx="2985368" cy="487185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sp>
        <p:nvSpPr>
          <p:cNvPr id="10" name="Hộp Văn bản 9"/>
          <p:cNvSpPr txBox="1"/>
          <p:nvPr/>
        </p:nvSpPr>
        <p:spPr>
          <a:xfrm>
            <a:off x="6620748" y="4487449"/>
            <a:ext cx="20177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00B050"/>
                </a:solidFill>
              </a:rPr>
              <a:t>reduce by 20%</a:t>
            </a:r>
          </a:p>
        </p:txBody>
      </p:sp>
      <p:cxnSp>
        <p:nvCxnSpPr>
          <p:cNvPr id="12" name="Đường kết nối Mũi tên Thẳng 11"/>
          <p:cNvCxnSpPr/>
          <p:nvPr/>
        </p:nvCxnSpPr>
        <p:spPr>
          <a:xfrm>
            <a:off x="7097347" y="4217423"/>
            <a:ext cx="0" cy="2743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Đường kết nối Mũi tên Thẳng 12"/>
          <p:cNvCxnSpPr/>
          <p:nvPr/>
        </p:nvCxnSpPr>
        <p:spPr>
          <a:xfrm flipV="1">
            <a:off x="6833141" y="3508824"/>
            <a:ext cx="349402" cy="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Trong-Hop Do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/>
      <p:bldP spid="9" grpId="0"/>
      <p:bldP spid="1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Hình ảnh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2895600"/>
          </a:xfrm>
          <a:prstGeom prst="rect">
            <a:avLst/>
          </a:prstGeom>
        </p:spPr>
      </p:pic>
      <p:pic>
        <p:nvPicPr>
          <p:cNvPr id="5" name="Hình ảnh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1774" y="3088222"/>
            <a:ext cx="4233862" cy="1575294"/>
          </a:xfrm>
          <a:prstGeom prst="rect">
            <a:avLst/>
          </a:prstGeom>
        </p:spPr>
      </p:pic>
      <p:pic>
        <p:nvPicPr>
          <p:cNvPr id="6" name="Hình ảnh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9094" y="2514601"/>
            <a:ext cx="4884706" cy="2895600"/>
          </a:xfrm>
          <a:prstGeom prst="rect">
            <a:avLst/>
          </a:prstGeom>
        </p:spPr>
      </p:pic>
      <p:sp>
        <p:nvSpPr>
          <p:cNvPr id="7" name="Hộp Văn bản 6"/>
          <p:cNvSpPr txBox="1"/>
          <p:nvPr/>
        </p:nvSpPr>
        <p:spPr>
          <a:xfrm>
            <a:off x="7586403" y="5395999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5"/>
                </a:solidFill>
              </a:rPr>
              <a:t>0.7</a:t>
            </a:r>
          </a:p>
        </p:txBody>
      </p:sp>
      <p:sp>
        <p:nvSpPr>
          <p:cNvPr id="8" name="Hộp Văn bản 7"/>
          <p:cNvSpPr txBox="1"/>
          <p:nvPr/>
        </p:nvSpPr>
        <p:spPr>
          <a:xfrm>
            <a:off x="8197989" y="5395999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5"/>
                </a:solidFill>
              </a:rPr>
              <a:t>0.5</a:t>
            </a:r>
          </a:p>
        </p:txBody>
      </p:sp>
      <p:sp>
        <p:nvSpPr>
          <p:cNvPr id="9" name="Hộp Văn bản 8"/>
          <p:cNvSpPr txBox="1"/>
          <p:nvPr/>
        </p:nvSpPr>
        <p:spPr>
          <a:xfrm>
            <a:off x="6514814" y="4663516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5"/>
                </a:solidFill>
              </a:rPr>
              <a:t>1.0</a:t>
            </a:r>
          </a:p>
        </p:txBody>
      </p:sp>
      <p:sp>
        <p:nvSpPr>
          <p:cNvPr id="10" name="Hộp Văn bản 9"/>
          <p:cNvSpPr txBox="1"/>
          <p:nvPr/>
        </p:nvSpPr>
        <p:spPr>
          <a:xfrm>
            <a:off x="8838069" y="4391945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5"/>
                </a:solidFill>
              </a:rPr>
              <a:t>0.8</a:t>
            </a:r>
          </a:p>
        </p:txBody>
      </p:sp>
      <p:sp>
        <p:nvSpPr>
          <p:cNvPr id="11" name="Hộp Văn bản 10"/>
          <p:cNvSpPr txBox="1"/>
          <p:nvPr/>
        </p:nvSpPr>
        <p:spPr>
          <a:xfrm>
            <a:off x="9472515" y="4207279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5"/>
                </a:solidFill>
              </a:rPr>
              <a:t>1.0</a:t>
            </a:r>
          </a:p>
        </p:txBody>
      </p:sp>
      <p:sp>
        <p:nvSpPr>
          <p:cNvPr id="12" name="Hộp Văn bản 11"/>
          <p:cNvSpPr txBox="1"/>
          <p:nvPr/>
        </p:nvSpPr>
        <p:spPr>
          <a:xfrm>
            <a:off x="10036395" y="3968234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5"/>
                </a:solidFill>
              </a:rPr>
              <a:t>1.0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Trong-Hop Do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  <p:bldP spid="1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hỗ dành sẵn cho Nội dung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800"/>
              <a:t>Improving Deep Neural Network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Trong-Hop Do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title"/>
          </p:nvPr>
        </p:nvSpPr>
        <p:spPr>
          <a:xfrm>
            <a:off x="363638" y="214654"/>
            <a:ext cx="10515600" cy="746045"/>
          </a:xfrm>
        </p:spPr>
        <p:txBody>
          <a:bodyPr>
            <a:normAutofit/>
          </a:bodyPr>
          <a:lstStyle/>
          <a:p>
            <a:r>
              <a:rPr lang="en-US" sz="3600" b="1"/>
              <a:t>Other regularization methods </a:t>
            </a:r>
            <a:r>
              <a:rPr lang="en-US" sz="3600"/>
              <a:t>(data augmentation)</a:t>
            </a:r>
          </a:p>
        </p:txBody>
      </p:sp>
      <p:pic>
        <p:nvPicPr>
          <p:cNvPr id="4" name="Hình ảnh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9481" y="1593266"/>
            <a:ext cx="2171700" cy="1495425"/>
          </a:xfrm>
          <a:prstGeom prst="rect">
            <a:avLst/>
          </a:prstGeom>
        </p:spPr>
      </p:pic>
      <p:cxnSp>
        <p:nvCxnSpPr>
          <p:cNvPr id="5" name="Đường kết nối Mũi tên Thẳng 4"/>
          <p:cNvCxnSpPr/>
          <p:nvPr/>
        </p:nvCxnSpPr>
        <p:spPr>
          <a:xfrm>
            <a:off x="3540309" y="2317027"/>
            <a:ext cx="19304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Hình ảnh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9837" y="1593266"/>
            <a:ext cx="2162175" cy="1495425"/>
          </a:xfrm>
          <a:prstGeom prst="rect">
            <a:avLst/>
          </a:prstGeom>
        </p:spPr>
      </p:pic>
      <p:pic>
        <p:nvPicPr>
          <p:cNvPr id="7" name="Hình ảnh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94446" y="1593266"/>
            <a:ext cx="2095500" cy="1495425"/>
          </a:xfrm>
          <a:prstGeom prst="rect">
            <a:avLst/>
          </a:prstGeom>
        </p:spPr>
      </p:pic>
      <p:pic>
        <p:nvPicPr>
          <p:cNvPr id="8" name="Hình ảnh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27147" y="4422856"/>
            <a:ext cx="904875" cy="1276350"/>
          </a:xfrm>
          <a:prstGeom prst="rect">
            <a:avLst/>
          </a:prstGeom>
        </p:spPr>
      </p:pic>
      <p:cxnSp>
        <p:nvCxnSpPr>
          <p:cNvPr id="9" name="Đường kết nối Mũi tên Thẳng 8"/>
          <p:cNvCxnSpPr/>
          <p:nvPr/>
        </p:nvCxnSpPr>
        <p:spPr>
          <a:xfrm>
            <a:off x="3540309" y="5061031"/>
            <a:ext cx="19304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Hình ảnh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11878" y="4346656"/>
            <a:ext cx="4752975" cy="1428750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Trong-Hop Do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2" name="Hộp Văn bản 21"/>
              <p:cNvSpPr txBox="1"/>
              <p:nvPr/>
            </p:nvSpPr>
            <p:spPr>
              <a:xfrm>
                <a:off x="6096001" y="1098558"/>
                <a:ext cx="4090416" cy="18912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Tx/>
                  <a:buChar char="-"/>
                </a:pPr>
                <a:r>
                  <a:rPr lang="en-US" sz="2000"/>
                  <a:t>Optimize cost function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endParaRPr lang="en-US" sz="2000"/>
              </a:p>
              <a:p>
                <a:pPr lvl="1">
                  <a:lnSpc>
                    <a:spcPct val="150000"/>
                  </a:lnSpc>
                </a:pPr>
                <a:r>
                  <a:rPr lang="en-US" sz="2000"/>
                  <a:t>Gradient descent, momentum,…</a:t>
                </a:r>
              </a:p>
              <a:p>
                <a:pPr marL="285750" indent="-285750">
                  <a:lnSpc>
                    <a:spcPct val="150000"/>
                  </a:lnSpc>
                  <a:buFontTx/>
                  <a:buChar char="-"/>
                </a:pPr>
                <a:r>
                  <a:rPr lang="en-US" sz="2000"/>
                  <a:t>Prevent overfitting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sz="2000"/>
                  <a:t>Regularization, more data,…</a:t>
                </a:r>
              </a:p>
            </p:txBody>
          </p:sp>
        </mc:Choice>
        <mc:Fallback xmlns="">
          <p:sp>
            <p:nvSpPr>
              <p:cNvPr id="22" name="Hộp Văn bản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1" y="1098558"/>
                <a:ext cx="4090416" cy="1891287"/>
              </a:xfrm>
              <a:prstGeom prst="rect">
                <a:avLst/>
              </a:prstGeom>
              <a:blipFill rotWithShape="1">
                <a:blip r:embed="rId3"/>
                <a:stretch>
                  <a:fillRect l="-1639" b="-48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sp>
        <p:nvSpPr>
          <p:cNvPr id="4" name="Tiêu đề 1"/>
          <p:cNvSpPr>
            <a:spLocks noGrp="1"/>
          </p:cNvSpPr>
          <p:nvPr>
            <p:ph type="title"/>
          </p:nvPr>
        </p:nvSpPr>
        <p:spPr>
          <a:xfrm>
            <a:off x="363638" y="214654"/>
            <a:ext cx="10515600" cy="746045"/>
          </a:xfrm>
        </p:spPr>
        <p:txBody>
          <a:bodyPr>
            <a:normAutofit/>
          </a:bodyPr>
          <a:lstStyle/>
          <a:p>
            <a:r>
              <a:rPr lang="en-US" sz="3600" b="1"/>
              <a:t>Other regularization methods </a:t>
            </a:r>
            <a:r>
              <a:rPr lang="en-US" sz="3600"/>
              <a:t>(early stopping)</a:t>
            </a:r>
          </a:p>
        </p:txBody>
      </p:sp>
      <p:cxnSp>
        <p:nvCxnSpPr>
          <p:cNvPr id="6" name="Đường kết nối Mũi tên Thẳng 5"/>
          <p:cNvCxnSpPr/>
          <p:nvPr/>
        </p:nvCxnSpPr>
        <p:spPr>
          <a:xfrm flipV="1">
            <a:off x="1248523" y="2338082"/>
            <a:ext cx="0" cy="273452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Đường kết nối Mũi tên Thẳng 7"/>
          <p:cNvCxnSpPr/>
          <p:nvPr/>
        </p:nvCxnSpPr>
        <p:spPr>
          <a:xfrm>
            <a:off x="1248523" y="5072603"/>
            <a:ext cx="525452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Hộp Văn bản 9"/>
          <p:cNvSpPr txBox="1"/>
          <p:nvPr/>
        </p:nvSpPr>
        <p:spPr>
          <a:xfrm>
            <a:off x="2873678" y="5651245"/>
            <a:ext cx="14173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#iteration</a:t>
            </a:r>
          </a:p>
        </p:txBody>
      </p:sp>
      <p:sp>
        <p:nvSpPr>
          <p:cNvPr id="11" name="Hình tự do: Hình 10"/>
          <p:cNvSpPr/>
          <p:nvPr/>
        </p:nvSpPr>
        <p:spPr>
          <a:xfrm>
            <a:off x="1469986" y="2569576"/>
            <a:ext cx="4919240" cy="2187615"/>
          </a:xfrm>
          <a:custGeom>
            <a:avLst/>
            <a:gdLst>
              <a:gd name="connsiteX0" fmla="*/ 0 w 4919240"/>
              <a:gd name="connsiteY0" fmla="*/ 0 h 2187615"/>
              <a:gd name="connsiteX1" fmla="*/ 1481559 w 4919240"/>
              <a:gd name="connsiteY1" fmla="*/ 1713053 h 2187615"/>
              <a:gd name="connsiteX2" fmla="*/ 4919240 w 4919240"/>
              <a:gd name="connsiteY2" fmla="*/ 2187615 h 2187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19240" h="2187615">
                <a:moveTo>
                  <a:pt x="0" y="0"/>
                </a:moveTo>
                <a:cubicBezTo>
                  <a:pt x="330843" y="674225"/>
                  <a:pt x="661686" y="1348451"/>
                  <a:pt x="1481559" y="1713053"/>
                </a:cubicBezTo>
                <a:cubicBezTo>
                  <a:pt x="2301432" y="2077656"/>
                  <a:pt x="3610336" y="2132635"/>
                  <a:pt x="4919240" y="2187615"/>
                </a:cubicBezTo>
              </a:path>
            </a:pathLst>
          </a:cu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Hình tự do: Hình 12"/>
          <p:cNvSpPr/>
          <p:nvPr/>
        </p:nvSpPr>
        <p:spPr>
          <a:xfrm>
            <a:off x="1469986" y="2442255"/>
            <a:ext cx="4872941" cy="1736293"/>
          </a:xfrm>
          <a:custGeom>
            <a:avLst/>
            <a:gdLst>
              <a:gd name="connsiteX0" fmla="*/ 0 w 4872941"/>
              <a:gd name="connsiteY0" fmla="*/ 0 h 1736293"/>
              <a:gd name="connsiteX1" fmla="*/ 833377 w 4872941"/>
              <a:gd name="connsiteY1" fmla="*/ 1238491 h 1736293"/>
              <a:gd name="connsiteX2" fmla="*/ 1643605 w 4872941"/>
              <a:gd name="connsiteY2" fmla="*/ 1666754 h 1736293"/>
              <a:gd name="connsiteX3" fmla="*/ 2326511 w 4872941"/>
              <a:gd name="connsiteY3" fmla="*/ 1736202 h 1736293"/>
              <a:gd name="connsiteX4" fmla="*/ 2905245 w 4872941"/>
              <a:gd name="connsiteY4" fmla="*/ 1678329 h 1736293"/>
              <a:gd name="connsiteX5" fmla="*/ 3761772 w 4872941"/>
              <a:gd name="connsiteY5" fmla="*/ 1551007 h 1736293"/>
              <a:gd name="connsiteX6" fmla="*/ 4872941 w 4872941"/>
              <a:gd name="connsiteY6" fmla="*/ 1273215 h 17362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72941" h="1736293">
                <a:moveTo>
                  <a:pt x="0" y="0"/>
                </a:moveTo>
                <a:cubicBezTo>
                  <a:pt x="279721" y="480349"/>
                  <a:pt x="559443" y="960699"/>
                  <a:pt x="833377" y="1238491"/>
                </a:cubicBezTo>
                <a:cubicBezTo>
                  <a:pt x="1107311" y="1516283"/>
                  <a:pt x="1394749" y="1583802"/>
                  <a:pt x="1643605" y="1666754"/>
                </a:cubicBezTo>
                <a:cubicBezTo>
                  <a:pt x="1892461" y="1749706"/>
                  <a:pt x="2116238" y="1734273"/>
                  <a:pt x="2326511" y="1736202"/>
                </a:cubicBezTo>
                <a:cubicBezTo>
                  <a:pt x="2536784" y="1738131"/>
                  <a:pt x="2666035" y="1709195"/>
                  <a:pt x="2905245" y="1678329"/>
                </a:cubicBezTo>
                <a:cubicBezTo>
                  <a:pt x="3144455" y="1647463"/>
                  <a:pt x="3433823" y="1618526"/>
                  <a:pt x="3761772" y="1551007"/>
                </a:cubicBezTo>
                <a:cubicBezTo>
                  <a:pt x="4089721" y="1483488"/>
                  <a:pt x="4481331" y="1378351"/>
                  <a:pt x="4872941" y="1273215"/>
                </a:cubicBezTo>
              </a:path>
            </a:pathLst>
          </a:cu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Hộp Văn bản 13"/>
          <p:cNvSpPr txBox="1"/>
          <p:nvPr/>
        </p:nvSpPr>
        <p:spPr>
          <a:xfrm>
            <a:off x="6503044" y="4514787"/>
            <a:ext cx="16805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solidFill>
                  <a:srgbClr val="41719C"/>
                </a:solidFill>
              </a:rPr>
              <a:t>train error or J</a:t>
            </a:r>
          </a:p>
        </p:txBody>
      </p:sp>
      <p:sp>
        <p:nvSpPr>
          <p:cNvPr id="15" name="Hộp Văn bản 14"/>
          <p:cNvSpPr txBox="1"/>
          <p:nvPr/>
        </p:nvSpPr>
        <p:spPr>
          <a:xfrm>
            <a:off x="6503043" y="3467595"/>
            <a:ext cx="15690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solidFill>
                  <a:schemeClr val="accent2"/>
                </a:solidFill>
              </a:rPr>
              <a:t>dev error or J</a:t>
            </a:r>
          </a:p>
        </p:txBody>
      </p:sp>
      <p:cxnSp>
        <p:nvCxnSpPr>
          <p:cNvPr id="17" name="Đường nối Thẳng 16"/>
          <p:cNvCxnSpPr/>
          <p:nvPr/>
        </p:nvCxnSpPr>
        <p:spPr>
          <a:xfrm>
            <a:off x="3382963" y="3385017"/>
            <a:ext cx="0" cy="164592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Hộp Văn bản 17"/>
          <p:cNvSpPr txBox="1"/>
          <p:nvPr/>
        </p:nvSpPr>
        <p:spPr>
          <a:xfrm>
            <a:off x="3026078" y="2806374"/>
            <a:ext cx="7248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stop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Hộp Văn bản 18"/>
              <p:cNvSpPr txBox="1"/>
              <p:nvPr/>
            </p:nvSpPr>
            <p:spPr>
              <a:xfrm>
                <a:off x="5533610" y="5200496"/>
                <a:ext cx="95436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0"/>
                  <a:t>large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endParaRPr lang="en-US" sz="2000"/>
              </a:p>
            </p:txBody>
          </p:sp>
        </mc:Choice>
        <mc:Fallback xmlns="">
          <p:sp>
            <p:nvSpPr>
              <p:cNvPr id="19" name="Hộp Văn bản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3610" y="5200496"/>
                <a:ext cx="954364" cy="400110"/>
              </a:xfrm>
              <a:prstGeom prst="rect">
                <a:avLst/>
              </a:prstGeom>
              <a:blipFill rotWithShape="1">
                <a:blip r:embed="rId4"/>
                <a:stretch>
                  <a:fillRect l="-7051" t="-7576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Hộp Văn bản 19"/>
              <p:cNvSpPr txBox="1"/>
              <p:nvPr/>
            </p:nvSpPr>
            <p:spPr>
              <a:xfrm>
                <a:off x="1228845" y="5201942"/>
                <a:ext cx="96943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≈0</m:t>
                      </m:r>
                    </m:oMath>
                  </m:oMathPara>
                </a14:m>
                <a:endParaRPr lang="en-US" sz="2000"/>
              </a:p>
            </p:txBody>
          </p:sp>
        </mc:Choice>
        <mc:Fallback xmlns="">
          <p:sp>
            <p:nvSpPr>
              <p:cNvPr id="20" name="Hộp Văn bản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8845" y="5201942"/>
                <a:ext cx="969433" cy="400110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Hộp Văn bản 20"/>
              <p:cNvSpPr txBox="1"/>
              <p:nvPr/>
            </p:nvSpPr>
            <p:spPr>
              <a:xfrm>
                <a:off x="2873678" y="5200496"/>
                <a:ext cx="130625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0"/>
                  <a:t>mid-size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endParaRPr lang="en-US" sz="2000"/>
              </a:p>
            </p:txBody>
          </p:sp>
        </mc:Choice>
        <mc:Fallback xmlns="">
          <p:sp>
            <p:nvSpPr>
              <p:cNvPr id="21" name="Hộp Văn bản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3678" y="5200496"/>
                <a:ext cx="1306255" cy="400110"/>
              </a:xfrm>
              <a:prstGeom prst="rect">
                <a:avLst/>
              </a:prstGeom>
              <a:blipFill rotWithShape="1">
                <a:blip r:embed="rId6"/>
                <a:stretch>
                  <a:fillRect l="-4651" t="-7576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sp>
        <p:nvSpPr>
          <p:cNvPr id="23" name="Ngoặc móc Phải 22"/>
          <p:cNvSpPr/>
          <p:nvPr/>
        </p:nvSpPr>
        <p:spPr>
          <a:xfrm>
            <a:off x="10387584" y="1098558"/>
            <a:ext cx="180102" cy="903870"/>
          </a:xfrm>
          <a:prstGeom prst="rightBrace">
            <a:avLst>
              <a:gd name="adj1" fmla="val 41582"/>
              <a:gd name="adj2" fmla="val 50000"/>
            </a:avLst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Ngoặc móc Phải 23"/>
          <p:cNvSpPr/>
          <p:nvPr/>
        </p:nvSpPr>
        <p:spPr>
          <a:xfrm>
            <a:off x="10387584" y="2085975"/>
            <a:ext cx="180102" cy="903870"/>
          </a:xfrm>
          <a:prstGeom prst="rightBrace">
            <a:avLst>
              <a:gd name="adj1" fmla="val 41582"/>
              <a:gd name="adj2" fmla="val 50000"/>
            </a:avLst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Trong-Hop Do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 animBg="1"/>
      <p:bldP spid="13" grpId="0" animBg="1"/>
      <p:bldP spid="14" grpId="0"/>
      <p:bldP spid="15" grpId="0"/>
      <p:bldP spid="18" grpId="0"/>
      <p:bldP spid="19" grpId="0"/>
      <p:bldP spid="20" grpId="0"/>
      <p:bldP spid="21" grpId="0"/>
      <p:bldP spid="23" grpId="0" animBg="1"/>
      <p:bldP spid="2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hỗ dành sẵn cho Nội dung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5400"/>
              <a:t>Setting up your optimization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Trong-Hop Do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title"/>
          </p:nvPr>
        </p:nvSpPr>
        <p:spPr>
          <a:xfrm>
            <a:off x="401320" y="233045"/>
            <a:ext cx="10515600" cy="610235"/>
          </a:xfrm>
        </p:spPr>
        <p:txBody>
          <a:bodyPr>
            <a:normAutofit/>
          </a:bodyPr>
          <a:lstStyle/>
          <a:p>
            <a:r>
              <a:rPr lang="en-US" sz="3600" b="1"/>
              <a:t>Normalizing training set</a:t>
            </a:r>
          </a:p>
        </p:txBody>
      </p:sp>
      <p:pic>
        <p:nvPicPr>
          <p:cNvPr id="4" name="Hình ảnh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465" y="2055109"/>
            <a:ext cx="2678371" cy="2815023"/>
          </a:xfrm>
          <a:prstGeom prst="rect">
            <a:avLst/>
          </a:prstGeom>
        </p:spPr>
      </p:pic>
      <p:pic>
        <p:nvPicPr>
          <p:cNvPr id="5" name="Hình ảnh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6403" y="2062991"/>
            <a:ext cx="3051886" cy="2988115"/>
          </a:xfrm>
          <a:prstGeom prst="rect">
            <a:avLst/>
          </a:prstGeom>
        </p:spPr>
      </p:pic>
      <p:pic>
        <p:nvPicPr>
          <p:cNvPr id="6" name="Hình ảnh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91195" y="2174239"/>
            <a:ext cx="2933455" cy="2969895"/>
          </a:xfrm>
          <a:prstGeom prst="rect">
            <a:avLst/>
          </a:prstGeom>
        </p:spPr>
      </p:pic>
      <p:pic>
        <p:nvPicPr>
          <p:cNvPr id="7" name="Hình ảnh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00282" y="1060774"/>
            <a:ext cx="2074499" cy="992505"/>
          </a:xfrm>
          <a:prstGeom prst="rect">
            <a:avLst/>
          </a:prstGeom>
        </p:spPr>
      </p:pic>
      <p:pic>
        <p:nvPicPr>
          <p:cNvPr id="8" name="Hình ảnh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71400" y="1117600"/>
            <a:ext cx="2300850" cy="935679"/>
          </a:xfrm>
          <a:prstGeom prst="rect">
            <a:avLst/>
          </a:prstGeom>
        </p:spPr>
      </p:pic>
      <p:pic>
        <p:nvPicPr>
          <p:cNvPr id="9" name="Hình ảnh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98501" y="4296086"/>
            <a:ext cx="1847579" cy="755020"/>
          </a:xfrm>
          <a:prstGeom prst="rect">
            <a:avLst/>
          </a:prstGeom>
          <a:ln w="12700">
            <a:solidFill>
              <a:srgbClr val="FF0000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Hộp Văn bản 9"/>
              <p:cNvSpPr txBox="1"/>
              <p:nvPr/>
            </p:nvSpPr>
            <p:spPr>
              <a:xfrm>
                <a:off x="675838" y="5620296"/>
                <a:ext cx="661245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/>
                  <a:t>Note: use the same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sz="2400"/>
                  <a:t> and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2400"/>
                  <a:t> for normalizing test set</a:t>
                </a:r>
              </a:p>
            </p:txBody>
          </p:sp>
        </mc:Choice>
        <mc:Fallback xmlns="">
          <p:sp>
            <p:nvSpPr>
              <p:cNvPr id="10" name="Hộp Văn bản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838" y="5620296"/>
                <a:ext cx="6612451" cy="461665"/>
              </a:xfrm>
              <a:prstGeom prst="rect">
                <a:avLst/>
              </a:prstGeom>
              <a:blipFill rotWithShape="1">
                <a:blip r:embed="rId9"/>
                <a:stretch>
                  <a:fillRect l="-1475" t="-10526" r="-184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Trong-Hop Do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title"/>
          </p:nvPr>
        </p:nvSpPr>
        <p:spPr>
          <a:xfrm>
            <a:off x="320040" y="152082"/>
            <a:ext cx="10515600" cy="528955"/>
          </a:xfrm>
        </p:spPr>
        <p:txBody>
          <a:bodyPr>
            <a:noAutofit/>
          </a:bodyPr>
          <a:lstStyle/>
          <a:p>
            <a:r>
              <a:rPr lang="en-US" sz="3600" b="1"/>
              <a:t>Why normalize input?</a:t>
            </a:r>
          </a:p>
        </p:txBody>
      </p:sp>
      <p:pic>
        <p:nvPicPr>
          <p:cNvPr id="4" name="Hình ảnh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9120" y="404445"/>
            <a:ext cx="3471228" cy="705216"/>
          </a:xfrm>
          <a:prstGeom prst="rect">
            <a:avLst/>
          </a:prstGeom>
        </p:spPr>
      </p:pic>
      <p:pic>
        <p:nvPicPr>
          <p:cNvPr id="5" name="Hình ảnh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2014" y="1466849"/>
            <a:ext cx="3905250" cy="2457450"/>
          </a:xfrm>
          <a:prstGeom prst="rect">
            <a:avLst/>
          </a:prstGeom>
        </p:spPr>
      </p:pic>
      <p:pic>
        <p:nvPicPr>
          <p:cNvPr id="6" name="Hình ảnh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0205" y="1419224"/>
            <a:ext cx="3952875" cy="2552700"/>
          </a:xfrm>
          <a:prstGeom prst="rect">
            <a:avLst/>
          </a:prstGeom>
        </p:spPr>
      </p:pic>
      <p:pic>
        <p:nvPicPr>
          <p:cNvPr id="8" name="Hình ảnh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80012" y="4393015"/>
            <a:ext cx="3009107" cy="2154060"/>
          </a:xfrm>
          <a:prstGeom prst="rect">
            <a:avLst/>
          </a:prstGeom>
        </p:spPr>
      </p:pic>
      <p:pic>
        <p:nvPicPr>
          <p:cNvPr id="9" name="Hình ảnh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02883" y="4281487"/>
            <a:ext cx="3113087" cy="2091521"/>
          </a:xfrm>
          <a:prstGeom prst="rect">
            <a:avLst/>
          </a:prstGeom>
        </p:spPr>
      </p:pic>
      <p:cxnSp>
        <p:nvCxnSpPr>
          <p:cNvPr id="10" name="Đường kết nối Mũi tên Thẳng 9"/>
          <p:cNvCxnSpPr/>
          <p:nvPr/>
        </p:nvCxnSpPr>
        <p:spPr>
          <a:xfrm flipH="1" flipV="1">
            <a:off x="2205990" y="5648325"/>
            <a:ext cx="110040" cy="271227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Đường kết nối Mũi tên Thẳng 18"/>
          <p:cNvCxnSpPr/>
          <p:nvPr/>
        </p:nvCxnSpPr>
        <p:spPr>
          <a:xfrm>
            <a:off x="2221230" y="5640705"/>
            <a:ext cx="209550" cy="180975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Đường kết nối Mũi tên Thẳng 21"/>
          <p:cNvCxnSpPr/>
          <p:nvPr/>
        </p:nvCxnSpPr>
        <p:spPr>
          <a:xfrm flipH="1" flipV="1">
            <a:off x="2339340" y="5587365"/>
            <a:ext cx="91440" cy="19431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Đường kết nối Mũi tên Thẳng 24"/>
          <p:cNvCxnSpPr/>
          <p:nvPr/>
        </p:nvCxnSpPr>
        <p:spPr>
          <a:xfrm>
            <a:off x="2362200" y="5589270"/>
            <a:ext cx="156210" cy="8763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Đường kết nối Mũi tên Thẳng 28"/>
          <p:cNvCxnSpPr/>
          <p:nvPr/>
        </p:nvCxnSpPr>
        <p:spPr>
          <a:xfrm flipH="1" flipV="1">
            <a:off x="2470786" y="5537835"/>
            <a:ext cx="59054" cy="131445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Đường kết nối Mũi tên Thẳng 31"/>
          <p:cNvCxnSpPr/>
          <p:nvPr/>
        </p:nvCxnSpPr>
        <p:spPr>
          <a:xfrm>
            <a:off x="2486025" y="5537835"/>
            <a:ext cx="110490" cy="4953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Đường kết nối Mũi tên Thẳng 35"/>
          <p:cNvCxnSpPr/>
          <p:nvPr/>
        </p:nvCxnSpPr>
        <p:spPr>
          <a:xfrm flipV="1">
            <a:off x="2596515" y="5482590"/>
            <a:ext cx="0" cy="89536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Đường kết nối Mũi tên Thẳng 38"/>
          <p:cNvCxnSpPr/>
          <p:nvPr/>
        </p:nvCxnSpPr>
        <p:spPr>
          <a:xfrm>
            <a:off x="2596515" y="5469255"/>
            <a:ext cx="99060" cy="13335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Đường kết nối Mũi tên Thẳng 45"/>
          <p:cNvCxnSpPr/>
          <p:nvPr/>
        </p:nvCxnSpPr>
        <p:spPr>
          <a:xfrm flipV="1">
            <a:off x="2703195" y="5383530"/>
            <a:ext cx="9525" cy="8763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Đường kết nối Mũi tên Thẳng 48"/>
          <p:cNvCxnSpPr/>
          <p:nvPr/>
        </p:nvCxnSpPr>
        <p:spPr>
          <a:xfrm flipV="1">
            <a:off x="2720340" y="5330191"/>
            <a:ext cx="91440" cy="57149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Đường kết nối Mũi tên Thẳng 51"/>
          <p:cNvCxnSpPr/>
          <p:nvPr/>
        </p:nvCxnSpPr>
        <p:spPr>
          <a:xfrm flipV="1">
            <a:off x="8812530" y="5730240"/>
            <a:ext cx="41910" cy="158116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Đường kết nối Mũi tên Thẳng 59"/>
          <p:cNvCxnSpPr/>
          <p:nvPr/>
        </p:nvCxnSpPr>
        <p:spPr>
          <a:xfrm flipV="1">
            <a:off x="8860155" y="5617845"/>
            <a:ext cx="89535" cy="116206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Đường kết nối Mũi tên Thẳng 67"/>
          <p:cNvCxnSpPr/>
          <p:nvPr/>
        </p:nvCxnSpPr>
        <p:spPr>
          <a:xfrm flipV="1">
            <a:off x="8957310" y="5497830"/>
            <a:ext cx="51435" cy="11430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Đường kết nối Mũi tên Thẳng 70"/>
          <p:cNvCxnSpPr/>
          <p:nvPr/>
        </p:nvCxnSpPr>
        <p:spPr>
          <a:xfrm flipV="1">
            <a:off x="9016365" y="5347335"/>
            <a:ext cx="43815" cy="13335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Trong-Hop Do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title"/>
          </p:nvPr>
        </p:nvSpPr>
        <p:spPr>
          <a:xfrm>
            <a:off x="198120" y="121285"/>
            <a:ext cx="10515600" cy="782955"/>
          </a:xfrm>
        </p:spPr>
        <p:txBody>
          <a:bodyPr>
            <a:normAutofit/>
          </a:bodyPr>
          <a:lstStyle/>
          <a:p>
            <a:r>
              <a:rPr lang="en-US" sz="3600" b="1"/>
              <a:t>Vanishing/exploding gradient</a:t>
            </a:r>
          </a:p>
        </p:txBody>
      </p:sp>
      <p:pic>
        <p:nvPicPr>
          <p:cNvPr id="4" name="Hình ảnh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5845" y="1695132"/>
            <a:ext cx="8820150" cy="14763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Hộp Văn bản 4"/>
              <p:cNvSpPr txBox="1"/>
              <p:nvPr/>
            </p:nvSpPr>
            <p:spPr>
              <a:xfrm>
                <a:off x="1045845" y="3642228"/>
                <a:ext cx="2445028" cy="3811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/>
                  <a:t>       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5" name="Hộp Văn bản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5845" y="3642228"/>
                <a:ext cx="2445028" cy="381130"/>
              </a:xfrm>
              <a:prstGeom prst="rect">
                <a:avLst/>
              </a:prstGeom>
              <a:blipFill rotWithShape="1">
                <a:blip r:embed="rId4"/>
                <a:stretch>
                  <a:fillRect t="-4762" b="-238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pic>
        <p:nvPicPr>
          <p:cNvPr id="6" name="Hình ảnh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4860" y="4494079"/>
            <a:ext cx="4772025" cy="533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Hộp Văn bản 7"/>
              <p:cNvSpPr txBox="1"/>
              <p:nvPr/>
            </p:nvSpPr>
            <p:spPr>
              <a:xfrm>
                <a:off x="1045845" y="5498200"/>
                <a:ext cx="2116541" cy="6118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.5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1.5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000"/>
              </a:p>
            </p:txBody>
          </p:sp>
        </mc:Choice>
        <mc:Fallback xmlns="">
          <p:sp>
            <p:nvSpPr>
              <p:cNvPr id="8" name="Hộp Văn bản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5845" y="5498200"/>
                <a:ext cx="2116541" cy="611834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Hộp Văn bản 8"/>
              <p:cNvSpPr txBox="1"/>
              <p:nvPr/>
            </p:nvSpPr>
            <p:spPr>
              <a:xfrm>
                <a:off x="4284413" y="5498200"/>
                <a:ext cx="2706510" cy="6728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</m:d>
                        </m:sup>
                      </m:sSup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.5</m:t>
                                    </m:r>
                                  </m:e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1.5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000"/>
              </a:p>
            </p:txBody>
          </p:sp>
        </mc:Choice>
        <mc:Fallback xmlns="">
          <p:sp>
            <p:nvSpPr>
              <p:cNvPr id="9" name="Hộp Văn bản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4413" y="5498200"/>
                <a:ext cx="2706510" cy="672813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Hộp Văn bản 9"/>
              <p:cNvSpPr txBox="1"/>
              <p:nvPr/>
            </p:nvSpPr>
            <p:spPr>
              <a:xfrm>
                <a:off x="1997291" y="5498200"/>
                <a:ext cx="542136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0.5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0" name="Hộp Văn bản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7291" y="5498200"/>
                <a:ext cx="542136" cy="369332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Hộp Văn bản 10"/>
              <p:cNvSpPr txBox="1"/>
              <p:nvPr/>
            </p:nvSpPr>
            <p:spPr>
              <a:xfrm>
                <a:off x="2457031" y="5764448"/>
                <a:ext cx="505244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0.5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1" name="Hộp Văn bản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7031" y="5764448"/>
                <a:ext cx="505244" cy="369332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Hộp Văn bản 11"/>
              <p:cNvSpPr txBox="1"/>
              <p:nvPr/>
            </p:nvSpPr>
            <p:spPr>
              <a:xfrm>
                <a:off x="5455920" y="5579782"/>
                <a:ext cx="542136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0.5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2" name="Hộp Văn bản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5920" y="5579782"/>
                <a:ext cx="542136" cy="369332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Hộp Văn bản 12"/>
              <p:cNvSpPr txBox="1"/>
              <p:nvPr/>
            </p:nvSpPr>
            <p:spPr>
              <a:xfrm>
                <a:off x="5929132" y="5834606"/>
                <a:ext cx="505244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0.5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3" name="Hộp Văn bản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9132" y="5834606"/>
                <a:ext cx="505244" cy="369332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Trong-Hop Do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9" grpId="0"/>
      <p:bldP spid="10" grpId="0" animBg="1"/>
      <p:bldP spid="11" grpId="0" animBg="1"/>
      <p:bldP spid="12" grpId="0" animBg="1"/>
      <p:bldP spid="1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title"/>
          </p:nvPr>
        </p:nvSpPr>
        <p:spPr>
          <a:xfrm>
            <a:off x="299720" y="121285"/>
            <a:ext cx="10515600" cy="681355"/>
          </a:xfrm>
        </p:spPr>
        <p:txBody>
          <a:bodyPr>
            <a:normAutofit/>
          </a:bodyPr>
          <a:lstStyle/>
          <a:p>
            <a:r>
              <a:rPr lang="en-US" sz="3600" b="1"/>
              <a:t>Vanishing/exploding gradient</a:t>
            </a:r>
          </a:p>
        </p:txBody>
      </p:sp>
      <p:pic>
        <p:nvPicPr>
          <p:cNvPr id="7172" name="Picture 4" descr="A 3-layer neural network with three inputs, two hidden layers ..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1334" y="1191547"/>
            <a:ext cx="4325937" cy="2121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Hình ảnh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7160" y="850136"/>
            <a:ext cx="1640840" cy="217603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Hộp Văn bản 4"/>
              <p:cNvSpPr txBox="1"/>
              <p:nvPr/>
            </p:nvSpPr>
            <p:spPr>
              <a:xfrm>
                <a:off x="7081520" y="3026172"/>
                <a:ext cx="33957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𝑑𝑏</m:t>
                    </m:r>
                  </m:oMath>
                </a14:m>
                <a:r>
                  <a:rPr lang="en-US"/>
                  <a:t> in each nodes after initilization</a:t>
                </a:r>
              </a:p>
            </p:txBody>
          </p:sp>
        </mc:Choice>
        <mc:Fallback xmlns="">
          <p:sp>
            <p:nvSpPr>
              <p:cNvPr id="5" name="Hộp Văn bản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1520" y="3026172"/>
                <a:ext cx="3395738" cy="369332"/>
              </a:xfrm>
              <a:prstGeom prst="rect">
                <a:avLst/>
              </a:prstGeom>
              <a:blipFill rotWithShape="1">
                <a:blip r:embed="rId5"/>
                <a:stretch>
                  <a:fillRect t="-8197" r="-718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sp>
        <p:nvSpPr>
          <p:cNvPr id="6" name="Hộp Văn bản 5"/>
          <p:cNvSpPr txBox="1"/>
          <p:nvPr/>
        </p:nvSpPr>
        <p:spPr>
          <a:xfrm>
            <a:off x="7486689" y="203805"/>
            <a:ext cx="9867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hidden layer 1</a:t>
            </a:r>
          </a:p>
        </p:txBody>
      </p:sp>
      <p:sp>
        <p:nvSpPr>
          <p:cNvPr id="9" name="Hộp Văn bản 8"/>
          <p:cNvSpPr txBox="1"/>
          <p:nvPr/>
        </p:nvSpPr>
        <p:spPr>
          <a:xfrm>
            <a:off x="8743911" y="203805"/>
            <a:ext cx="9867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hidden layer 2</a:t>
            </a:r>
          </a:p>
        </p:txBody>
      </p:sp>
      <p:grpSp>
        <p:nvGrpSpPr>
          <p:cNvPr id="21" name="Nhóm 20"/>
          <p:cNvGrpSpPr/>
          <p:nvPr/>
        </p:nvGrpSpPr>
        <p:grpSpPr>
          <a:xfrm>
            <a:off x="278448" y="3544503"/>
            <a:ext cx="3563620" cy="3130013"/>
            <a:chOff x="278448" y="3544503"/>
            <a:chExt cx="3563620" cy="3130013"/>
          </a:xfrm>
        </p:grpSpPr>
        <p:pic>
          <p:nvPicPr>
            <p:cNvPr id="11" name="Hình ảnh 1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78448" y="3544503"/>
              <a:ext cx="3563620" cy="2953763"/>
            </a:xfrm>
            <a:prstGeom prst="rect">
              <a:avLst/>
            </a:prstGeom>
          </p:spPr>
        </p:pic>
        <p:sp>
          <p:nvSpPr>
            <p:cNvPr id="13" name="Hộp Văn bản 12"/>
            <p:cNvSpPr txBox="1"/>
            <p:nvPr/>
          </p:nvSpPr>
          <p:spPr>
            <a:xfrm>
              <a:off x="1168681" y="6335962"/>
              <a:ext cx="182101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/>
                <a:t>number of iteration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Hộp Văn bản 13"/>
                <p:cNvSpPr txBox="1"/>
                <p:nvPr/>
              </p:nvSpPr>
              <p:spPr>
                <a:xfrm>
                  <a:off x="2418080" y="4461277"/>
                  <a:ext cx="947695" cy="40498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‖"/>
                            <m:endChr m:val="‖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sup>
                            </m:sSup>
                          </m:e>
                        </m:d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14" name="Hộp Văn bản 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18080" y="4461277"/>
                  <a:ext cx="947695" cy="404983"/>
                </a:xfrm>
                <a:prstGeom prst="rect">
                  <a:avLst/>
                </a:prstGeom>
                <a:blipFill rotWithShape="1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  <a:endParaRPr lang="en-US">
                    <a:noFill/>
                  </a:endParaRPr>
                </a:p>
              </p:txBody>
            </p:sp>
          </mc:Fallback>
        </mc:AlternateContent>
      </p:grpSp>
      <p:grpSp>
        <p:nvGrpSpPr>
          <p:cNvPr id="18" name="Nhóm 17"/>
          <p:cNvGrpSpPr/>
          <p:nvPr/>
        </p:nvGrpSpPr>
        <p:grpSpPr>
          <a:xfrm>
            <a:off x="8204658" y="3660356"/>
            <a:ext cx="3563620" cy="3060656"/>
            <a:chOff x="4314190" y="3610965"/>
            <a:chExt cx="3563620" cy="3060656"/>
          </a:xfrm>
        </p:grpSpPr>
        <p:pic>
          <p:nvPicPr>
            <p:cNvPr id="10" name="Hình ảnh 9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314190" y="3610965"/>
              <a:ext cx="3563620" cy="2935605"/>
            </a:xfrm>
            <a:prstGeom prst="rect">
              <a:avLst/>
            </a:prstGeom>
          </p:spPr>
        </p:pic>
        <p:sp>
          <p:nvSpPr>
            <p:cNvPr id="16" name="Hộp Văn bản 15"/>
            <p:cNvSpPr txBox="1"/>
            <p:nvPr/>
          </p:nvSpPr>
          <p:spPr>
            <a:xfrm>
              <a:off x="5185494" y="6333067"/>
              <a:ext cx="182101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/>
                <a:t>number of iteration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Hộp Văn bản 18"/>
                <p:cNvSpPr txBox="1"/>
                <p:nvPr/>
              </p:nvSpPr>
              <p:spPr>
                <a:xfrm>
                  <a:off x="5218789" y="4567033"/>
                  <a:ext cx="947695" cy="40498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‖"/>
                            <m:endChr m:val="‖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sup>
                            </m:sSup>
                          </m:e>
                        </m:d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19" name="Hộp Văn bản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18789" y="4567033"/>
                  <a:ext cx="947695" cy="404983"/>
                </a:xfrm>
                <a:prstGeom prst="rect">
                  <a:avLst/>
                </a:prstGeom>
                <a:blipFill rotWithShape="1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  <a:endParaRPr lang="en-US">
                    <a:noFill/>
                  </a:endParaRPr>
                </a:p>
              </p:txBody>
            </p:sp>
          </mc:Fallback>
        </mc:AlternateContent>
      </p:grpSp>
      <p:grpSp>
        <p:nvGrpSpPr>
          <p:cNvPr id="15" name="Nhóm 14"/>
          <p:cNvGrpSpPr/>
          <p:nvPr/>
        </p:nvGrpSpPr>
        <p:grpSpPr>
          <a:xfrm>
            <a:off x="4314190" y="3660356"/>
            <a:ext cx="3563620" cy="3083703"/>
            <a:chOff x="8312076" y="3580597"/>
            <a:chExt cx="3563620" cy="3083703"/>
          </a:xfrm>
        </p:grpSpPr>
        <p:pic>
          <p:nvPicPr>
            <p:cNvPr id="12" name="Hình ảnh 11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312076" y="3580597"/>
              <a:ext cx="3563620" cy="2917669"/>
            </a:xfrm>
            <a:prstGeom prst="rect">
              <a:avLst/>
            </a:prstGeom>
          </p:spPr>
        </p:pic>
        <p:sp>
          <p:nvSpPr>
            <p:cNvPr id="17" name="Hộp Văn bản 16"/>
            <p:cNvSpPr txBox="1"/>
            <p:nvPr/>
          </p:nvSpPr>
          <p:spPr>
            <a:xfrm>
              <a:off x="9202308" y="6325746"/>
              <a:ext cx="182101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/>
                <a:t>number of iteration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Hộp Văn bản 19"/>
                <p:cNvSpPr txBox="1"/>
                <p:nvPr/>
              </p:nvSpPr>
              <p:spPr>
                <a:xfrm>
                  <a:off x="9867625" y="4619321"/>
                  <a:ext cx="947695" cy="40498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‖"/>
                            <m:endChr m:val="‖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sup>
                            </m:sSup>
                          </m:e>
                        </m:d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20" name="Hộp Văn bản 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67625" y="4619321"/>
                  <a:ext cx="947695" cy="404983"/>
                </a:xfrm>
                <a:prstGeom prst="rect">
                  <a:avLst/>
                </a:prstGeom>
                <a:blipFill rotWithShape="1"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  <a:endParaRPr lang="en-US">
                    <a:noFill/>
                  </a:endParaRPr>
                </a:p>
              </p:txBody>
            </p:sp>
          </mc:Fallback>
        </mc:AlternateContent>
      </p:grp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Trong-Hop Do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title"/>
          </p:nvPr>
        </p:nvSpPr>
        <p:spPr>
          <a:xfrm>
            <a:off x="228600" y="263525"/>
            <a:ext cx="10515600" cy="620395"/>
          </a:xfrm>
        </p:spPr>
        <p:txBody>
          <a:bodyPr>
            <a:normAutofit/>
          </a:bodyPr>
          <a:lstStyle/>
          <a:p>
            <a:r>
              <a:rPr lang="en-US" sz="3600" b="1"/>
              <a:t>What causes vanishing/exploding gradient?</a:t>
            </a:r>
          </a:p>
        </p:txBody>
      </p:sp>
      <p:pic>
        <p:nvPicPr>
          <p:cNvPr id="4" name="Hình ảnh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419" y="1296322"/>
            <a:ext cx="6389687" cy="846316"/>
          </a:xfrm>
          <a:prstGeom prst="rect">
            <a:avLst/>
          </a:prstGeom>
        </p:spPr>
      </p:pic>
      <p:pic>
        <p:nvPicPr>
          <p:cNvPr id="5" name="Hình ảnh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419" y="2762898"/>
            <a:ext cx="7148684" cy="553397"/>
          </a:xfrm>
          <a:prstGeom prst="rect">
            <a:avLst/>
          </a:prstGeom>
        </p:spPr>
      </p:pic>
      <p:pic>
        <p:nvPicPr>
          <p:cNvPr id="6" name="Hình ảnh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7840" y="1479971"/>
            <a:ext cx="3874779" cy="258089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Hộp Văn bản 6"/>
              <p:cNvSpPr txBox="1"/>
              <p:nvPr/>
            </p:nvSpPr>
            <p:spPr>
              <a:xfrm>
                <a:off x="697869" y="4414511"/>
                <a:ext cx="5229445" cy="4460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≤1/4</m:t>
                    </m:r>
                  </m:oMath>
                </a14:m>
                <a:r>
                  <a:rPr lang="en-US" sz="2000"/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</m:d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≤1</m:t>
                    </m:r>
                  </m:oMath>
                </a14:m>
                <a:r>
                  <a:rPr lang="en-US" sz="2000"/>
                  <a:t>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</m:d>
                      </m:sup>
                    </m:sSup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</m:d>
                          </m:sup>
                        </m:sSup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≤1/4</m:t>
                    </m:r>
                  </m:oMath>
                </a14:m>
                <a:endParaRPr lang="en-US" sz="2000"/>
              </a:p>
            </p:txBody>
          </p:sp>
        </mc:Choice>
        <mc:Fallback xmlns="">
          <p:sp>
            <p:nvSpPr>
              <p:cNvPr id="7" name="Hộp Văn bản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869" y="4414511"/>
                <a:ext cx="5229445" cy="446084"/>
              </a:xfrm>
              <a:prstGeom prst="rect">
                <a:avLst/>
              </a:prstGeom>
              <a:blipFill rotWithShape="1">
                <a:blip r:embed="rId6"/>
                <a:stretch>
                  <a:fillRect b="-205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Hộp Văn bản 7"/>
              <p:cNvSpPr txBox="1"/>
              <p:nvPr/>
            </p:nvSpPr>
            <p:spPr>
              <a:xfrm>
                <a:off x="5892800" y="4435863"/>
                <a:ext cx="393248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000"/>
                  <a:t>  vanishing gradient in early layers</a:t>
                </a:r>
              </a:p>
            </p:txBody>
          </p:sp>
        </mc:Choice>
        <mc:Fallback xmlns="">
          <p:sp>
            <p:nvSpPr>
              <p:cNvPr id="8" name="Hộp Văn bản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2800" y="4435863"/>
                <a:ext cx="3932487" cy="400110"/>
              </a:xfrm>
              <a:prstGeom prst="rect">
                <a:avLst/>
              </a:prstGeom>
              <a:blipFill rotWithShape="1">
                <a:blip r:embed="rId7"/>
                <a:stretch>
                  <a:fillRect t="-9231" b="-2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Hộp Văn bản 8"/>
              <p:cNvSpPr txBox="1"/>
              <p:nvPr/>
            </p:nvSpPr>
            <p:spPr>
              <a:xfrm>
                <a:off x="697869" y="5432024"/>
                <a:ext cx="2957861" cy="41524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/>
                  <a:t>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p>
                  </m:oMath>
                </a14:m>
                <a:r>
                  <a:rPr lang="en-US"/>
                  <a:t> is big,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</m:d>
                      </m:sup>
                    </m:sSup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</m:d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&gt;1</m:t>
                    </m:r>
                  </m:oMath>
                </a14:m>
                <a:r>
                  <a:rPr lang="en-US"/>
                  <a:t> </a:t>
                </a:r>
              </a:p>
            </p:txBody>
          </p:sp>
        </mc:Choice>
        <mc:Fallback xmlns="">
          <p:sp>
            <p:nvSpPr>
              <p:cNvPr id="9" name="Hộp Văn bản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869" y="5432024"/>
                <a:ext cx="2957861" cy="415242"/>
              </a:xfrm>
              <a:prstGeom prst="rect">
                <a:avLst/>
              </a:prstGeom>
              <a:blipFill rotWithShape="1">
                <a:blip r:embed="rId8"/>
                <a:stretch>
                  <a:fillRect l="-1646" r="-1646" b="-191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Hộp Văn bản 9"/>
              <p:cNvSpPr txBox="1"/>
              <p:nvPr/>
            </p:nvSpPr>
            <p:spPr>
              <a:xfrm>
                <a:off x="3684263" y="5432024"/>
                <a:ext cx="396615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000"/>
                  <a:t>  exploding gradient in early layers</a:t>
                </a:r>
              </a:p>
            </p:txBody>
          </p:sp>
        </mc:Choice>
        <mc:Fallback xmlns="">
          <p:sp>
            <p:nvSpPr>
              <p:cNvPr id="10" name="Hộp Văn bản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4263" y="5432024"/>
                <a:ext cx="3966150" cy="400110"/>
              </a:xfrm>
              <a:prstGeom prst="rect">
                <a:avLst/>
              </a:prstGeom>
              <a:blipFill rotWithShape="1">
                <a:blip r:embed="rId9"/>
                <a:stretch>
                  <a:fillRect t="-7576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Hộp Văn bản 10"/>
              <p:cNvSpPr txBox="1"/>
              <p:nvPr/>
            </p:nvSpPr>
            <p:spPr>
              <a:xfrm>
                <a:off x="7748263" y="5432024"/>
                <a:ext cx="394210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000"/>
                  <a:t>  large update (unstable network) </a:t>
                </a:r>
              </a:p>
            </p:txBody>
          </p:sp>
        </mc:Choice>
        <mc:Fallback xmlns="">
          <p:sp>
            <p:nvSpPr>
              <p:cNvPr id="11" name="Hộp Văn bản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8263" y="5432024"/>
                <a:ext cx="3942105" cy="400110"/>
              </a:xfrm>
              <a:prstGeom prst="rect">
                <a:avLst/>
              </a:prstGeom>
              <a:blipFill rotWithShape="1">
                <a:blip r:embed="rId10"/>
                <a:stretch>
                  <a:fillRect t="-7576" r="-773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Trong-Hop Do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title"/>
          </p:nvPr>
        </p:nvSpPr>
        <p:spPr>
          <a:xfrm>
            <a:off x="568036" y="335826"/>
            <a:ext cx="10515600" cy="690422"/>
          </a:xfrm>
        </p:spPr>
        <p:txBody>
          <a:bodyPr>
            <a:normAutofit/>
          </a:bodyPr>
          <a:lstStyle/>
          <a:p>
            <a:r>
              <a:rPr lang="en-US" sz="3600" b="1"/>
              <a:t>Weight Initialization in a Deep Network</a:t>
            </a:r>
          </a:p>
        </p:txBody>
      </p:sp>
      <p:pic>
        <p:nvPicPr>
          <p:cNvPr id="4" name="Hình ảnh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9376" y="1545494"/>
            <a:ext cx="4075606" cy="710861"/>
          </a:xfrm>
          <a:prstGeom prst="rect">
            <a:avLst/>
          </a:prstGeom>
        </p:spPr>
      </p:pic>
      <p:pic>
        <p:nvPicPr>
          <p:cNvPr id="5" name="Hình ảnh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094" y="1143001"/>
            <a:ext cx="4884706" cy="28956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Hộp Văn bản 5"/>
              <p:cNvSpPr txBox="1"/>
              <p:nvPr/>
            </p:nvSpPr>
            <p:spPr>
              <a:xfrm>
                <a:off x="6689376" y="2461531"/>
                <a:ext cx="2753895" cy="4247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/>
                  <a:t>larger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p>
                  </m:oMath>
                </a14:m>
                <a:r>
                  <a:rPr lang="en-US" sz="2000"/>
                  <a:t>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000"/>
                  <a:t> smaller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endParaRPr lang="en-US" sz="2000"/>
              </a:p>
            </p:txBody>
          </p:sp>
        </mc:Choice>
        <mc:Fallback xmlns="">
          <p:sp>
            <p:nvSpPr>
              <p:cNvPr id="6" name="Hộp Văn bản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9376" y="2461531"/>
                <a:ext cx="2753895" cy="424796"/>
              </a:xfrm>
              <a:prstGeom prst="rect">
                <a:avLst/>
              </a:prstGeom>
              <a:blipFill rotWithShape="1">
                <a:blip r:embed="rId5"/>
                <a:stretch>
                  <a:fillRect l="-2212" t="-7246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Hộp Văn bản 6"/>
              <p:cNvSpPr txBox="1"/>
              <p:nvPr/>
            </p:nvSpPr>
            <p:spPr>
              <a:xfrm>
                <a:off x="6689376" y="3093716"/>
                <a:ext cx="1720664" cy="6705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𝑣𝑎𝑟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en-US" sz="2000"/>
              </a:p>
            </p:txBody>
          </p:sp>
        </mc:Choice>
        <mc:Fallback xmlns="">
          <p:sp>
            <p:nvSpPr>
              <p:cNvPr id="7" name="Hộp Văn bản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9376" y="3093716"/>
                <a:ext cx="1720664" cy="670568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Hộp Văn bản 7"/>
              <p:cNvSpPr txBox="1"/>
              <p:nvPr/>
            </p:nvSpPr>
            <p:spPr>
              <a:xfrm>
                <a:off x="1814965" y="4360418"/>
                <a:ext cx="7290457" cy="4214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l-PL" sz="2000">
                    <a:effectLst/>
                  </a:rPr>
                  <a:t>w [ l ] = np . random . randn (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l-PL" sz="2000" i="1" smtClean="0">
                            <a:effectLst/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pl-PL" sz="2000" i="1" smtClean="0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l-PL" sz="2000" i="1" smtClean="0">
                                <a:effectLst/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pl-PL" sz="2000" i="1" smtClean="0">
                                <a:effectLst/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pl-PL" sz="2000" i="1" smtClean="0">
                                <a:effectLst/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</m:sup>
                    </m:sSup>
                  </m:oMath>
                </a14:m>
                <a:r>
                  <a:rPr lang="pl-PL" sz="2000">
                    <a:effectLst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l-PL" sz="2000" i="1" smtClean="0">
                            <a:effectLst/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pl-PL" sz="2000" i="1" smtClean="0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l-PL" sz="2000" i="1" smtClean="0">
                                <a:effectLst/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pl-PL" sz="2000" i="1" smtClean="0">
                                <a:effectLst/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pl-PL" sz="2000" i="1" smtClean="0">
                                <a:effectLst/>
                                <a:latin typeface="Cambria Math" panose="02040503050406030204" pitchFamily="18" charset="0"/>
                              </a:rPr>
                              <m:t> − 1 </m:t>
                            </m:r>
                          </m:e>
                        </m:d>
                      </m:sup>
                    </m:sSup>
                    <m:r>
                      <a:rPr lang="pl-PL" sz="2000" i="1" smtClean="0">
                        <a:effectLst/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pl-PL" sz="2000">
                    <a:effectLst/>
                  </a:rPr>
                  <a:t>) * np . sqrt ( 1 /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l-PL" sz="2000" i="1" smtClean="0">
                            <a:effectLst/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pl-PL" sz="2000" i="1" smtClean="0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l-PL" sz="2000" i="1" smtClean="0">
                                <a:effectLst/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pl-PL" sz="2000" i="1" smtClean="0">
                                <a:effectLst/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pl-PL" sz="2000" i="1" smtClean="0">
                                <a:effectLst/>
                                <a:latin typeface="Cambria Math" panose="02040503050406030204" pitchFamily="18" charset="0"/>
                              </a:rPr>
                              <m:t> − 1 </m:t>
                            </m:r>
                          </m:e>
                        </m:d>
                      </m:sup>
                    </m:sSup>
                    <m:r>
                      <a:rPr lang="pl-PL" sz="2000" i="1" smtClean="0">
                        <a:effectLst/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pl-PL" sz="2000">
                    <a:effectLst/>
                  </a:rPr>
                  <a:t>)</a:t>
                </a:r>
                <a:endParaRPr lang="en-US" sz="2000"/>
              </a:p>
            </p:txBody>
          </p:sp>
        </mc:Choice>
        <mc:Fallback xmlns="">
          <p:sp>
            <p:nvSpPr>
              <p:cNvPr id="8" name="Hộp Văn bản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4965" y="4360418"/>
                <a:ext cx="7290457" cy="421462"/>
              </a:xfrm>
              <a:prstGeom prst="rect">
                <a:avLst/>
              </a:prstGeom>
              <a:blipFill rotWithShape="1">
                <a:blip r:embed="rId7"/>
                <a:stretch>
                  <a:fillRect l="-920" t="-1449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sp>
        <p:nvSpPr>
          <p:cNvPr id="9" name="Hộp Văn bản 8"/>
          <p:cNvSpPr txBox="1"/>
          <p:nvPr/>
        </p:nvSpPr>
        <p:spPr>
          <a:xfrm>
            <a:off x="9583548" y="4360418"/>
            <a:ext cx="1586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tanh activation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Hộp Văn bản 9"/>
              <p:cNvSpPr txBox="1"/>
              <p:nvPr/>
            </p:nvSpPr>
            <p:spPr>
              <a:xfrm>
                <a:off x="1814965" y="5183713"/>
                <a:ext cx="7290457" cy="4214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l-PL" sz="2000">
                    <a:effectLst/>
                  </a:rPr>
                  <a:t>w [ l ] = np . random . randn (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l-PL" sz="2000" i="1" smtClean="0">
                            <a:effectLst/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pl-PL" sz="2000" i="1" smtClean="0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l-PL" sz="2000" i="1" smtClean="0">
                                <a:effectLst/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pl-PL" sz="2000" i="1" smtClean="0">
                                <a:effectLst/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pl-PL" sz="2000" i="1" smtClean="0">
                                <a:effectLst/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</m:sup>
                    </m:sSup>
                  </m:oMath>
                </a14:m>
                <a:r>
                  <a:rPr lang="pl-PL" sz="2000">
                    <a:effectLst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l-PL" sz="2000" i="1" smtClean="0">
                            <a:effectLst/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pl-PL" sz="2000" i="1" smtClean="0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l-PL" sz="2000" i="1" smtClean="0">
                                <a:effectLst/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pl-PL" sz="2000" i="1" smtClean="0">
                                <a:effectLst/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pl-PL" sz="2000" i="1" smtClean="0">
                                <a:effectLst/>
                                <a:latin typeface="Cambria Math" panose="02040503050406030204" pitchFamily="18" charset="0"/>
                              </a:rPr>
                              <m:t> − 1 </m:t>
                            </m:r>
                          </m:e>
                        </m:d>
                      </m:sup>
                    </m:sSup>
                    <m:r>
                      <a:rPr lang="pl-PL" sz="2000" i="1" smtClean="0">
                        <a:effectLst/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pl-PL" sz="2000">
                    <a:effectLst/>
                  </a:rPr>
                  <a:t>) * np . sqrt ( </a:t>
                </a:r>
                <a:r>
                  <a:rPr lang="en-US" sz="2000">
                    <a:effectLst/>
                  </a:rPr>
                  <a:t>2</a:t>
                </a:r>
                <a:r>
                  <a:rPr lang="pl-PL" sz="2000">
                    <a:effectLst/>
                  </a:rPr>
                  <a:t> /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l-PL" sz="2000" i="1" smtClean="0">
                            <a:effectLst/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pl-PL" sz="2000" i="1" smtClean="0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l-PL" sz="2000" i="1" smtClean="0">
                                <a:effectLst/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pl-PL" sz="2000" i="1" smtClean="0">
                                <a:effectLst/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pl-PL" sz="2000" i="1" smtClean="0">
                                <a:effectLst/>
                                <a:latin typeface="Cambria Math" panose="02040503050406030204" pitchFamily="18" charset="0"/>
                              </a:rPr>
                              <m:t> − 1 </m:t>
                            </m:r>
                          </m:e>
                        </m:d>
                      </m:sup>
                    </m:sSup>
                    <m:r>
                      <a:rPr lang="pl-PL" sz="2000" i="1" smtClean="0">
                        <a:effectLst/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pl-PL" sz="2000">
                    <a:effectLst/>
                  </a:rPr>
                  <a:t>)</a:t>
                </a:r>
                <a:endParaRPr lang="en-US" sz="2000"/>
              </a:p>
            </p:txBody>
          </p:sp>
        </mc:Choice>
        <mc:Fallback xmlns="">
          <p:sp>
            <p:nvSpPr>
              <p:cNvPr id="10" name="Hộp Văn bản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4965" y="5183713"/>
                <a:ext cx="7290457" cy="421462"/>
              </a:xfrm>
              <a:prstGeom prst="rect">
                <a:avLst/>
              </a:prstGeom>
              <a:blipFill rotWithShape="1">
                <a:blip r:embed="rId8"/>
                <a:stretch>
                  <a:fillRect l="-920" t="-1449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sp>
        <p:nvSpPr>
          <p:cNvPr id="11" name="Hộp Văn bản 10"/>
          <p:cNvSpPr txBox="1"/>
          <p:nvPr/>
        </p:nvSpPr>
        <p:spPr>
          <a:xfrm>
            <a:off x="9583548" y="5183713"/>
            <a:ext cx="1636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RELU activation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Hộp Văn bản 12"/>
              <p:cNvSpPr txBox="1"/>
              <p:nvPr/>
            </p:nvSpPr>
            <p:spPr>
              <a:xfrm>
                <a:off x="1866453" y="5855442"/>
                <a:ext cx="7187480" cy="5291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l-PL" sz="2000">
                    <a:effectLst/>
                  </a:rPr>
                  <a:t>w [ l ] = np . random . randn (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l-PL" sz="2000" i="1" smtClean="0">
                            <a:effectLst/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pl-PL" sz="2000" i="1" smtClean="0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l-PL" sz="2000" i="1" smtClean="0">
                                <a:effectLst/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pl-PL" sz="2000" i="1" smtClean="0">
                                <a:effectLst/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pl-PL" sz="2000" i="1" smtClean="0">
                                <a:effectLst/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</m:sup>
                    </m:sSup>
                  </m:oMath>
                </a14:m>
                <a:r>
                  <a:rPr lang="pl-PL" sz="2000">
                    <a:effectLst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l-PL" sz="2000" i="1" smtClean="0">
                            <a:effectLst/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pl-PL" sz="2000" i="1" smtClean="0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l-PL" sz="2000" i="1" smtClean="0">
                                <a:effectLst/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pl-PL" sz="2000" i="1" smtClean="0">
                                <a:effectLst/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pl-PL" sz="2000" i="1" smtClean="0">
                                <a:effectLst/>
                                <a:latin typeface="Cambria Math" panose="02040503050406030204" pitchFamily="18" charset="0"/>
                              </a:rPr>
                              <m:t> − 1 </m:t>
                            </m:r>
                          </m:e>
                        </m:d>
                      </m:sup>
                    </m:sSup>
                    <m:r>
                      <a:rPr lang="pl-PL" sz="2000" i="1" smtClean="0">
                        <a:effectLst/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pl-PL" sz="2000">
                    <a:effectLst/>
                  </a:rPr>
                  <a:t>) * np . sqrt (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b="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smtClean="0"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l-PL" sz="2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pl-PL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pl-PL" sz="20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pl-PL" sz="2000" i="1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  <m:r>
                                  <a:rPr lang="pl-PL" sz="2000" i="1">
                                    <a:latin typeface="Cambria Math" panose="02040503050406030204" pitchFamily="18" charset="0"/>
                                  </a:rPr>
                                  <m:t> − 1 </m:t>
                                </m:r>
                              </m:e>
                            </m:d>
                          </m:sup>
                        </m:s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]</m:t>
                            </m:r>
                          </m:sup>
                        </m:sSup>
                      </m:den>
                    </m:f>
                  </m:oMath>
                </a14:m>
                <a:r>
                  <a:rPr lang="pl-PL" sz="2000">
                    <a:effectLst/>
                  </a:rPr>
                  <a:t>)</a:t>
                </a:r>
                <a:endParaRPr lang="en-US" sz="2000"/>
              </a:p>
            </p:txBody>
          </p:sp>
        </mc:Choice>
        <mc:Fallback xmlns="">
          <p:sp>
            <p:nvSpPr>
              <p:cNvPr id="13" name="Hộp Văn bản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6453" y="5855442"/>
                <a:ext cx="7187480" cy="529184"/>
              </a:xfrm>
              <a:prstGeom prst="rect">
                <a:avLst/>
              </a:prstGeom>
              <a:blipFill rotWithShape="1">
                <a:blip r:embed="rId9"/>
                <a:stretch>
                  <a:fillRect l="-848" b="-93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Trong-Hop Do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1" grpId="0"/>
      <p:bldP spid="1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title"/>
          </p:nvPr>
        </p:nvSpPr>
        <p:spPr>
          <a:xfrm>
            <a:off x="536864" y="266122"/>
            <a:ext cx="10515600" cy="829830"/>
          </a:xfrm>
        </p:spPr>
        <p:txBody>
          <a:bodyPr>
            <a:normAutofit/>
          </a:bodyPr>
          <a:lstStyle/>
          <a:p>
            <a:r>
              <a:rPr lang="en-US" sz="3600" b="1"/>
              <a:t>Numerical Approximations of Gradients</a:t>
            </a:r>
          </a:p>
        </p:txBody>
      </p:sp>
      <p:pic>
        <p:nvPicPr>
          <p:cNvPr id="5" name="Hình ảnh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856" y="1443939"/>
            <a:ext cx="3609974" cy="3437082"/>
          </a:xfrm>
          <a:prstGeom prst="rect">
            <a:avLst/>
          </a:prstGeom>
        </p:spPr>
      </p:pic>
      <p:cxnSp>
        <p:nvCxnSpPr>
          <p:cNvPr id="11" name="Đường nối Thẳng 10"/>
          <p:cNvCxnSpPr/>
          <p:nvPr/>
        </p:nvCxnSpPr>
        <p:spPr>
          <a:xfrm>
            <a:off x="2731597" y="3172640"/>
            <a:ext cx="0" cy="132588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Đường nối Thẳng 12"/>
          <p:cNvCxnSpPr/>
          <p:nvPr/>
        </p:nvCxnSpPr>
        <p:spPr>
          <a:xfrm flipH="1">
            <a:off x="1211580" y="3140886"/>
            <a:ext cx="1520017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Đường nối Thẳng 29"/>
          <p:cNvCxnSpPr>
            <a:cxnSpLocks noChangeAspect="1"/>
          </p:cNvCxnSpPr>
          <p:nvPr/>
        </p:nvCxnSpPr>
        <p:spPr>
          <a:xfrm flipH="1">
            <a:off x="2721206" y="2774875"/>
            <a:ext cx="243809" cy="374904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Hộp Văn bản 28"/>
              <p:cNvSpPr txBox="1"/>
              <p:nvPr/>
            </p:nvSpPr>
            <p:spPr>
              <a:xfrm>
                <a:off x="5080000" y="1674314"/>
                <a:ext cx="3976601" cy="6876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e>
                          </m:d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num>
                        <m:den>
                          <m: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den>
                      </m:f>
                    </m:oMath>
                  </m:oMathPara>
                </a14:m>
                <a:endParaRPr lang="en-US" sz="2000"/>
              </a:p>
            </p:txBody>
          </p:sp>
        </mc:Choice>
        <mc:Fallback xmlns="">
          <p:sp>
            <p:nvSpPr>
              <p:cNvPr id="29" name="Hộp Văn bản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0000" y="1674314"/>
                <a:ext cx="3976601" cy="687624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cxnSp>
        <p:nvCxnSpPr>
          <p:cNvPr id="35" name="Đường nối Thẳng 34"/>
          <p:cNvCxnSpPr/>
          <p:nvPr/>
        </p:nvCxnSpPr>
        <p:spPr>
          <a:xfrm>
            <a:off x="2968825" y="2776780"/>
            <a:ext cx="0" cy="173736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Đường nối Thẳng 35"/>
          <p:cNvCxnSpPr/>
          <p:nvPr/>
        </p:nvCxnSpPr>
        <p:spPr>
          <a:xfrm flipH="1">
            <a:off x="1219039" y="2776780"/>
            <a:ext cx="1737360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Đường nối Thẳng 36"/>
          <p:cNvCxnSpPr/>
          <p:nvPr/>
        </p:nvCxnSpPr>
        <p:spPr>
          <a:xfrm>
            <a:off x="2485882" y="3535811"/>
            <a:ext cx="0" cy="96012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Đường nối Thẳng 37"/>
          <p:cNvCxnSpPr/>
          <p:nvPr/>
        </p:nvCxnSpPr>
        <p:spPr>
          <a:xfrm flipH="1">
            <a:off x="1209705" y="3504057"/>
            <a:ext cx="1280160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Đường nối Thẳng 30"/>
          <p:cNvCxnSpPr>
            <a:cxnSpLocks noChangeAspect="1"/>
          </p:cNvCxnSpPr>
          <p:nvPr/>
        </p:nvCxnSpPr>
        <p:spPr>
          <a:xfrm flipH="1">
            <a:off x="2483977" y="3143912"/>
            <a:ext cx="243809" cy="374904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Hộp Văn bản 38"/>
              <p:cNvSpPr txBox="1"/>
              <p:nvPr/>
            </p:nvSpPr>
            <p:spPr>
              <a:xfrm>
                <a:off x="2779401" y="4459632"/>
                <a:ext cx="50199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1600"/>
                  <a:t>+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endParaRPr lang="en-US" sz="1600"/>
              </a:p>
            </p:txBody>
          </p:sp>
        </mc:Choice>
        <mc:Fallback xmlns="">
          <p:sp>
            <p:nvSpPr>
              <p:cNvPr id="39" name="Hộp Văn bản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9401" y="4459632"/>
                <a:ext cx="501997" cy="338554"/>
              </a:xfrm>
              <a:prstGeom prst="rect">
                <a:avLst/>
              </a:prstGeom>
              <a:blipFill rotWithShape="1">
                <a:blip r:embed="rId5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Hộp Văn bản 33"/>
              <p:cNvSpPr txBox="1"/>
              <p:nvPr/>
            </p:nvSpPr>
            <p:spPr>
              <a:xfrm>
                <a:off x="9408974" y="1819097"/>
                <a:ext cx="209544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000"/>
                  <a:t> High error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/>
              </a:p>
            </p:txBody>
          </p:sp>
        </mc:Choice>
        <mc:Fallback xmlns="">
          <p:sp>
            <p:nvSpPr>
              <p:cNvPr id="34" name="Hộp Văn bản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8974" y="1819097"/>
                <a:ext cx="2095445" cy="400110"/>
              </a:xfrm>
              <a:prstGeom prst="rect">
                <a:avLst/>
              </a:prstGeom>
              <a:blipFill rotWithShape="1">
                <a:blip r:embed="rId6"/>
                <a:stretch>
                  <a:fillRect t="-7576" r="-291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Hộp Văn bản 40"/>
              <p:cNvSpPr txBox="1"/>
              <p:nvPr/>
            </p:nvSpPr>
            <p:spPr>
              <a:xfrm>
                <a:off x="277214" y="2568747"/>
                <a:ext cx="97911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/>
              </a:p>
            </p:txBody>
          </p:sp>
        </mc:Choice>
        <mc:Fallback xmlns="">
          <p:sp>
            <p:nvSpPr>
              <p:cNvPr id="41" name="Hộp Văn bản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214" y="2568747"/>
                <a:ext cx="979114" cy="338554"/>
              </a:xfrm>
              <a:prstGeom prst="rect">
                <a:avLst/>
              </a:prstGeom>
              <a:blipFill rotWithShape="1">
                <a:blip r:embed="rId7"/>
                <a:stretch>
                  <a:fillRect b="-89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Hộp Văn bản 41"/>
              <p:cNvSpPr txBox="1"/>
              <p:nvPr/>
            </p:nvSpPr>
            <p:spPr>
              <a:xfrm>
                <a:off x="239925" y="3310062"/>
                <a:ext cx="97911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/>
              </a:p>
            </p:txBody>
          </p:sp>
        </mc:Choice>
        <mc:Fallback xmlns="">
          <p:sp>
            <p:nvSpPr>
              <p:cNvPr id="42" name="Hộp Văn bản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925" y="3310062"/>
                <a:ext cx="979114" cy="338554"/>
              </a:xfrm>
              <a:prstGeom prst="rect">
                <a:avLst/>
              </a:prstGeom>
              <a:blipFill rotWithShape="1">
                <a:blip r:embed="rId8"/>
                <a:stretch>
                  <a:fillRect b="-89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Hộp Văn bản 18"/>
              <p:cNvSpPr txBox="1"/>
              <p:nvPr/>
            </p:nvSpPr>
            <p:spPr>
              <a:xfrm>
                <a:off x="2192364" y="4449952"/>
                <a:ext cx="46192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1600"/>
                  <a:t>-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endParaRPr lang="en-US" sz="1600"/>
              </a:p>
            </p:txBody>
          </p:sp>
        </mc:Choice>
        <mc:Fallback xmlns="">
          <p:sp>
            <p:nvSpPr>
              <p:cNvPr id="19" name="Hộp Văn bản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2364" y="4449952"/>
                <a:ext cx="461921" cy="338554"/>
              </a:xfrm>
              <a:prstGeom prst="rect">
                <a:avLst/>
              </a:prstGeom>
              <a:blipFill rotWithShape="1">
                <a:blip r:embed="rId9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Hộp Văn bản 2"/>
              <p:cNvSpPr txBox="1"/>
              <p:nvPr/>
            </p:nvSpPr>
            <p:spPr>
              <a:xfrm>
                <a:off x="2554597" y="4459632"/>
                <a:ext cx="34637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1600"/>
              </a:p>
            </p:txBody>
          </p:sp>
        </mc:Choice>
        <mc:Fallback xmlns="">
          <p:sp>
            <p:nvSpPr>
              <p:cNvPr id="3" name="Hộp Văn bản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4597" y="4459632"/>
                <a:ext cx="346377" cy="338554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Hộp Văn bản 20"/>
              <p:cNvSpPr txBox="1"/>
              <p:nvPr/>
            </p:nvSpPr>
            <p:spPr>
              <a:xfrm>
                <a:off x="5080000" y="2987552"/>
                <a:ext cx="3976601" cy="6876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e>
                          </m:d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e>
                          </m:d>
                        </m:num>
                        <m:den>
                          <m: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den>
                      </m:f>
                    </m:oMath>
                  </m:oMathPara>
                </a14:m>
                <a:endParaRPr lang="en-US" sz="2000"/>
              </a:p>
            </p:txBody>
          </p:sp>
        </mc:Choice>
        <mc:Fallback xmlns="">
          <p:sp>
            <p:nvSpPr>
              <p:cNvPr id="21" name="Hộp Văn bản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0000" y="2987552"/>
                <a:ext cx="3976601" cy="687624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Hộp Văn bản 21"/>
              <p:cNvSpPr txBox="1"/>
              <p:nvPr/>
            </p:nvSpPr>
            <p:spPr>
              <a:xfrm>
                <a:off x="9408974" y="3118706"/>
                <a:ext cx="217168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000"/>
                  <a:t> Low error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𝜀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US" sz="2000"/>
              </a:p>
            </p:txBody>
          </p:sp>
        </mc:Choice>
        <mc:Fallback xmlns="">
          <p:sp>
            <p:nvSpPr>
              <p:cNvPr id="22" name="Hộp Văn bản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8974" y="3118706"/>
                <a:ext cx="2171685" cy="400110"/>
              </a:xfrm>
              <a:prstGeom prst="rect">
                <a:avLst/>
              </a:prstGeom>
              <a:blipFill rotWithShape="1">
                <a:blip r:embed="rId12"/>
                <a:stretch>
                  <a:fillRect t="-9231" b="-2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Hộp Văn bản 22"/>
              <p:cNvSpPr txBox="1"/>
              <p:nvPr/>
            </p:nvSpPr>
            <p:spPr>
              <a:xfrm>
                <a:off x="517410" y="2939404"/>
                <a:ext cx="63453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/>
              </a:p>
            </p:txBody>
          </p:sp>
        </mc:Choice>
        <mc:Fallback xmlns="">
          <p:sp>
            <p:nvSpPr>
              <p:cNvPr id="23" name="Hộp Văn bản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410" y="2939404"/>
                <a:ext cx="634533" cy="338554"/>
              </a:xfrm>
              <a:prstGeom prst="rect">
                <a:avLst/>
              </a:prstGeom>
              <a:blipFill rotWithShape="1">
                <a:blip r:embed="rId13"/>
                <a:stretch>
                  <a:fillRect b="-89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Trong-Hop Do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4" grpId="0"/>
      <p:bldP spid="42" grpId="0"/>
      <p:bldP spid="19" grpId="0"/>
      <p:bldP spid="3" grpId="0"/>
      <p:bldP spid="21" grpId="0"/>
      <p:bldP spid="22" grpId="0"/>
      <p:bldP spid="2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hỗ dành sẵn cho Nội dung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800"/>
              <a:t>Setting up your ML application 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Trong-Hop Do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Hình ảnh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349653" cy="5821680"/>
          </a:xfrm>
          <a:prstGeom prst="rect">
            <a:avLst/>
          </a:prstGeom>
        </p:spPr>
      </p:pic>
      <p:pic>
        <p:nvPicPr>
          <p:cNvPr id="7" name="Hình ảnh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738" y="3427264"/>
            <a:ext cx="10409435" cy="7478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Hộp Văn bản 8"/>
              <p:cNvSpPr txBox="1"/>
              <p:nvPr/>
            </p:nvSpPr>
            <p:spPr>
              <a:xfrm>
                <a:off x="1046480" y="2265680"/>
                <a:ext cx="4525150" cy="5168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[1]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,…,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</m:d>
                            </m:sup>
                          </m:s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</m:d>
                            </m:sup>
                          </m:sSup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9" name="Hộp Văn bản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6480" y="2265680"/>
                <a:ext cx="4525150" cy="516808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Hộp Văn bản 9"/>
              <p:cNvSpPr txBox="1"/>
              <p:nvPr/>
            </p:nvSpPr>
            <p:spPr>
              <a:xfrm>
                <a:off x="1046480" y="4664638"/>
                <a:ext cx="405656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/>
                  <a:t>Is d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2800"/>
                  <a:t> the gradient of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sz="2800"/>
                  <a:t>?</a:t>
                </a:r>
              </a:p>
            </p:txBody>
          </p:sp>
        </mc:Choice>
        <mc:Fallback xmlns="">
          <p:sp>
            <p:nvSpPr>
              <p:cNvPr id="10" name="Hộp Văn bản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6480" y="4664638"/>
                <a:ext cx="4056560" cy="523220"/>
              </a:xfrm>
              <a:prstGeom prst="rect">
                <a:avLst/>
              </a:prstGeom>
              <a:blipFill rotWithShape="1">
                <a:blip r:embed="rId5"/>
                <a:stretch>
                  <a:fillRect l="-3158" t="-10465" r="-2105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Trong-Hop Do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title"/>
          </p:nvPr>
        </p:nvSpPr>
        <p:spPr>
          <a:xfrm>
            <a:off x="553720" y="222885"/>
            <a:ext cx="10515600" cy="681355"/>
          </a:xfrm>
        </p:spPr>
        <p:txBody>
          <a:bodyPr>
            <a:normAutofit/>
          </a:bodyPr>
          <a:lstStyle/>
          <a:p>
            <a:r>
              <a:rPr lang="en-US" sz="3600" b="1"/>
              <a:t>Gradient check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Hộp Văn bản 3"/>
              <p:cNvSpPr txBox="1"/>
              <p:nvPr/>
            </p:nvSpPr>
            <p:spPr>
              <a:xfrm>
                <a:off x="3924531" y="768036"/>
                <a:ext cx="6032677" cy="4460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[1]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,…,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</m:d>
                            </m:sup>
                          </m:s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</m:d>
                            </m:sup>
                          </m:sSup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,…</m:t>
                          </m:r>
                        </m:e>
                      </m:d>
                    </m:oMath>
                  </m:oMathPara>
                </a14:m>
                <a:endParaRPr lang="en-US" sz="2000"/>
              </a:p>
            </p:txBody>
          </p:sp>
        </mc:Choice>
        <mc:Fallback xmlns="">
          <p:sp>
            <p:nvSpPr>
              <p:cNvPr id="4" name="Hộp Văn bản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4531" y="768036"/>
                <a:ext cx="6032677" cy="446084"/>
              </a:xfrm>
              <a:prstGeom prst="rect">
                <a:avLst/>
              </a:prstGeom>
              <a:blipFill rotWithShape="1">
                <a:blip r:embed="rId2"/>
                <a:stretch>
                  <a:fillRect b="-68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Hộp Văn bản 4"/>
              <p:cNvSpPr txBox="1"/>
              <p:nvPr/>
            </p:nvSpPr>
            <p:spPr>
              <a:xfrm>
                <a:off x="650240" y="1524000"/>
                <a:ext cx="129727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/>
                  <a:t>For each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000"/>
                  <a:t>:</a:t>
                </a:r>
              </a:p>
            </p:txBody>
          </p:sp>
        </mc:Choice>
        <mc:Fallback xmlns="">
          <p:sp>
            <p:nvSpPr>
              <p:cNvPr id="5" name="Hộp Văn bản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240" y="1524000"/>
                <a:ext cx="1297278" cy="400110"/>
              </a:xfrm>
              <a:prstGeom prst="rect">
                <a:avLst/>
              </a:prstGeom>
              <a:blipFill rotWithShape="1">
                <a:blip r:embed="rId3"/>
                <a:stretch>
                  <a:fillRect l="-5189" t="-7576" r="-4245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Hộp Văn bản 7"/>
              <p:cNvSpPr txBox="1"/>
              <p:nvPr/>
            </p:nvSpPr>
            <p:spPr>
              <a:xfrm>
                <a:off x="8902723" y="2157595"/>
                <a:ext cx="1775101" cy="7295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000"/>
              </a:p>
            </p:txBody>
          </p:sp>
        </mc:Choice>
        <mc:Fallback xmlns="">
          <p:sp>
            <p:nvSpPr>
              <p:cNvPr id="8" name="Hộp Văn bản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2723" y="2157595"/>
                <a:ext cx="1775101" cy="729559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pic>
        <p:nvPicPr>
          <p:cNvPr id="11" name="Hình ảnh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8879" y="2178405"/>
            <a:ext cx="7603844" cy="729558"/>
          </a:xfrm>
          <a:prstGeom prst="rect">
            <a:avLst/>
          </a:prstGeom>
        </p:spPr>
      </p:pic>
      <p:sp>
        <p:nvSpPr>
          <p:cNvPr id="12" name="Hộp Văn bản 11"/>
          <p:cNvSpPr txBox="1"/>
          <p:nvPr/>
        </p:nvSpPr>
        <p:spPr>
          <a:xfrm>
            <a:off x="742016" y="3614900"/>
            <a:ext cx="8787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Check:</a:t>
            </a:r>
          </a:p>
        </p:txBody>
      </p:sp>
      <p:pic>
        <p:nvPicPr>
          <p:cNvPr id="13" name="Hình ảnh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14867" y="3320940"/>
            <a:ext cx="2754313" cy="11017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Hộp Văn bản 13"/>
              <p:cNvSpPr txBox="1"/>
              <p:nvPr/>
            </p:nvSpPr>
            <p:spPr>
              <a:xfrm>
                <a:off x="2248413" y="4422665"/>
                <a:ext cx="124361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−7</m:t>
                          </m:r>
                        </m:sup>
                      </m:sSup>
                    </m:oMath>
                  </m:oMathPara>
                </a14:m>
                <a:endParaRPr lang="en-US" sz="2000"/>
              </a:p>
            </p:txBody>
          </p:sp>
        </mc:Choice>
        <mc:Fallback xmlns="">
          <p:sp>
            <p:nvSpPr>
              <p:cNvPr id="14" name="Hộp Văn bản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8413" y="4422665"/>
                <a:ext cx="1243610" cy="400110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Hộp Văn bản 14"/>
              <p:cNvSpPr txBox="1"/>
              <p:nvPr/>
            </p:nvSpPr>
            <p:spPr>
              <a:xfrm>
                <a:off x="4882573" y="3640969"/>
                <a:ext cx="235237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&gt;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−3</m:t>
                        </m:r>
                      </m:sup>
                    </m:sSup>
                  </m:oMath>
                </a14:m>
                <a:r>
                  <a:rPr lang="en-US" sz="2400"/>
                  <a:t>   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→ </m:t>
                    </m:r>
                  </m:oMath>
                </a14:m>
                <a:r>
                  <a:rPr lang="en-US" sz="2400"/>
                  <a:t> bug</a:t>
                </a:r>
              </a:p>
            </p:txBody>
          </p:sp>
        </mc:Choice>
        <mc:Fallback xmlns="">
          <p:sp>
            <p:nvSpPr>
              <p:cNvPr id="15" name="Hộp Văn bản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2573" y="3640969"/>
                <a:ext cx="2352375" cy="461665"/>
              </a:xfrm>
              <a:prstGeom prst="rect">
                <a:avLst/>
              </a:prstGeom>
              <a:blipFill rotWithShape="1">
                <a:blip r:embed="rId8"/>
                <a:stretch>
                  <a:fillRect l="-259" t="-10526" r="-2850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sp>
        <p:nvSpPr>
          <p:cNvPr id="16" name="Hộp Văn bản 15"/>
          <p:cNvSpPr txBox="1"/>
          <p:nvPr/>
        </p:nvSpPr>
        <p:spPr>
          <a:xfrm>
            <a:off x="5553007" y="4282749"/>
            <a:ext cx="5222905" cy="18912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/>
              <a:t>Note: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/>
              <a:t>Don’t check in training (only to debug)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/>
              <a:t>Remember if cost function has regularization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/>
              <a:t>Doesn’t work with dropout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Trong-Hop Do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8" grpId="0"/>
      <p:bldP spid="12" grpId="0"/>
      <p:bldP spid="14" grpId="0"/>
      <p:bldP spid="1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hỗ dành sẵn cho Nội dung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5400"/>
              <a:t>Optimization algorithms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Trong-Hop Do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Hình ảnh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652000" cy="5429250"/>
          </a:xfrm>
          <a:prstGeom prst="rect">
            <a:avLst/>
          </a:prstGeom>
        </p:spPr>
      </p:pic>
      <p:sp>
        <p:nvSpPr>
          <p:cNvPr id="6" name="Hộp Văn bản 5"/>
          <p:cNvSpPr txBox="1"/>
          <p:nvPr/>
        </p:nvSpPr>
        <p:spPr>
          <a:xfrm>
            <a:off x="599522" y="5689600"/>
            <a:ext cx="84529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Epoch: one pass through training set (with include T mini-Batches)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Trong-Hop Do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hỗ dành sẵn cho Nội dung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Hình ảnh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Hình ảnh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1077" y="2392042"/>
            <a:ext cx="3416851" cy="2291718"/>
          </a:xfrm>
          <a:prstGeom prst="rect">
            <a:avLst/>
          </a:prstGeom>
        </p:spPr>
      </p:pic>
      <p:pic>
        <p:nvPicPr>
          <p:cNvPr id="7" name="Hình ảnh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9873" y="1864564"/>
            <a:ext cx="5267906" cy="3776873"/>
          </a:xfrm>
          <a:prstGeom prst="rect">
            <a:avLst/>
          </a:prstGeom>
        </p:spPr>
      </p:pic>
      <p:pic>
        <p:nvPicPr>
          <p:cNvPr id="6" name="Hình ảnh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31072" y="2494655"/>
            <a:ext cx="3629212" cy="2334399"/>
          </a:xfrm>
          <a:prstGeom prst="rect">
            <a:avLst/>
          </a:prstGeom>
        </p:spPr>
      </p:pic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Trong-Hop Do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hỗ dành sẵn cho Nội dung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Hình ảnh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Trong-Hop Do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hỗ dành sẵn cho Nội dung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Hình ảnh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Trong-Hop Do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Hình ảnh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9992" y="5550264"/>
            <a:ext cx="8146186" cy="851213"/>
          </a:xfrm>
          <a:prstGeom prst="rect">
            <a:avLst/>
          </a:prstGeom>
        </p:spPr>
      </p:pic>
      <p:sp>
        <p:nvSpPr>
          <p:cNvPr id="2" name="Tiêu đề 1"/>
          <p:cNvSpPr>
            <a:spLocks noGrp="1"/>
          </p:cNvSpPr>
          <p:nvPr>
            <p:ph type="title"/>
          </p:nvPr>
        </p:nvSpPr>
        <p:spPr>
          <a:xfrm>
            <a:off x="282615" y="145206"/>
            <a:ext cx="10515600" cy="722895"/>
          </a:xfrm>
        </p:spPr>
        <p:txBody>
          <a:bodyPr>
            <a:normAutofit/>
          </a:bodyPr>
          <a:lstStyle/>
          <a:p>
            <a:r>
              <a:rPr lang="en-US" sz="3600" b="1"/>
              <a:t>Exponentially Weighted Averages</a:t>
            </a:r>
          </a:p>
        </p:txBody>
      </p:sp>
      <p:pic>
        <p:nvPicPr>
          <p:cNvPr id="4" name="Hình ảnh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615" y="1194905"/>
            <a:ext cx="6292798" cy="3219571"/>
          </a:xfrm>
          <a:prstGeom prst="rect">
            <a:avLst/>
          </a:prstGeom>
        </p:spPr>
      </p:pic>
      <p:pic>
        <p:nvPicPr>
          <p:cNvPr id="5" name="Hình ảnh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69984" y="1263466"/>
            <a:ext cx="763705" cy="373897"/>
          </a:xfrm>
          <a:prstGeom prst="rect">
            <a:avLst/>
          </a:prstGeom>
        </p:spPr>
      </p:pic>
      <p:pic>
        <p:nvPicPr>
          <p:cNvPr id="6" name="Hình ảnh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06377" y="1945165"/>
            <a:ext cx="2482041" cy="461405"/>
          </a:xfrm>
          <a:prstGeom prst="rect">
            <a:avLst/>
          </a:prstGeom>
        </p:spPr>
      </p:pic>
      <p:pic>
        <p:nvPicPr>
          <p:cNvPr id="7" name="Hình ảnh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99380" y="2828392"/>
            <a:ext cx="4104914" cy="1034184"/>
          </a:xfrm>
          <a:prstGeom prst="rect">
            <a:avLst/>
          </a:prstGeom>
        </p:spPr>
      </p:pic>
      <p:pic>
        <p:nvPicPr>
          <p:cNvPr id="8" name="Hình ảnh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86065" y="4218709"/>
            <a:ext cx="5322069" cy="1097826"/>
          </a:xfrm>
          <a:prstGeom prst="rect">
            <a:avLst/>
          </a:prstGeom>
        </p:spPr>
      </p:pic>
      <p:pic>
        <p:nvPicPr>
          <p:cNvPr id="10" name="Hình ảnh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42258" y="1778224"/>
            <a:ext cx="4121580" cy="2250473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Trong-Hop Do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hỗ dành sẵn cho Nội dung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Hình ảnh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1542889" cy="64928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Hộp Văn bản 5"/>
              <p:cNvSpPr txBox="1"/>
              <p:nvPr/>
            </p:nvSpPr>
            <p:spPr>
              <a:xfrm>
                <a:off x="838200" y="1180081"/>
                <a:ext cx="331494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𝛽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</m:d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6" name="Hộp Văn bản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180081"/>
                <a:ext cx="3314946" cy="461665"/>
              </a:xfrm>
              <a:prstGeom prst="rect">
                <a:avLst/>
              </a:prstGeom>
              <a:blipFill rotWithShape="1">
                <a:blip r:embed="rId4"/>
                <a:stretch>
                  <a:fillRect b="-18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Hộp Văn bản 6"/>
              <p:cNvSpPr txBox="1"/>
              <p:nvPr/>
            </p:nvSpPr>
            <p:spPr>
              <a:xfrm>
                <a:off x="5543550" y="1180081"/>
                <a:ext cx="483696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400"/>
                  <a:t> is  approximately the average over</a:t>
                </a:r>
              </a:p>
            </p:txBody>
          </p:sp>
        </mc:Choice>
        <mc:Fallback xmlns="">
          <p:sp>
            <p:nvSpPr>
              <p:cNvPr id="7" name="Hộp Văn bản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3550" y="1180081"/>
                <a:ext cx="4836965" cy="461665"/>
              </a:xfrm>
              <a:prstGeom prst="rect">
                <a:avLst/>
              </a:prstGeom>
              <a:blipFill rotWithShape="1">
                <a:blip r:embed="rId5"/>
                <a:stretch>
                  <a:fillRect l="-252" t="-10667" r="-1008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Hộp Văn bản 7"/>
              <p:cNvSpPr txBox="1"/>
              <p:nvPr/>
            </p:nvSpPr>
            <p:spPr>
              <a:xfrm>
                <a:off x="10380515" y="1141292"/>
                <a:ext cx="1588192" cy="66082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den>
                    </m:f>
                  </m:oMath>
                </a14:m>
                <a:r>
                  <a:rPr lang="en-US" sz="2400"/>
                  <a:t> days</a:t>
                </a:r>
              </a:p>
            </p:txBody>
          </p:sp>
        </mc:Choice>
        <mc:Fallback xmlns="">
          <p:sp>
            <p:nvSpPr>
              <p:cNvPr id="8" name="Hộp Văn bản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80515" y="1141292"/>
                <a:ext cx="1588192" cy="660822"/>
              </a:xfrm>
              <a:prstGeom prst="rect">
                <a:avLst/>
              </a:prstGeom>
              <a:blipFill rotWithShape="1">
                <a:blip r:embed="rId6"/>
                <a:stretch>
                  <a:fillRect r="-4615" b="-18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pic>
        <p:nvPicPr>
          <p:cNvPr id="10" name="Hình ảnh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35496" y="3136739"/>
            <a:ext cx="5582529" cy="3023618"/>
          </a:xfrm>
          <a:prstGeom prst="rect">
            <a:avLst/>
          </a:prstGeom>
        </p:spPr>
      </p:pic>
      <p:pic>
        <p:nvPicPr>
          <p:cNvPr id="11" name="Hình ảnh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02561" y="3353761"/>
            <a:ext cx="5426500" cy="275239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Hộp Văn bản 8"/>
              <p:cNvSpPr txBox="1"/>
              <p:nvPr/>
            </p:nvSpPr>
            <p:spPr>
              <a:xfrm>
                <a:off x="7416722" y="2230774"/>
                <a:ext cx="4068293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=0.9</m:t>
                    </m:r>
                  </m:oMath>
                </a14:m>
                <a:r>
                  <a:rPr lang="en-US" sz="2000"/>
                  <a:t>     :   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sz="2000"/>
                  <a:t> 10 days temperature</a:t>
                </a:r>
              </a:p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=0.98</m:t>
                    </m:r>
                  </m:oMath>
                </a14:m>
                <a:r>
                  <a:rPr lang="en-US" sz="2000"/>
                  <a:t>   :   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sz="2000"/>
                  <a:t> 50 days</a:t>
                </a:r>
              </a:p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=0.5</m:t>
                    </m:r>
                  </m:oMath>
                </a14:m>
                <a:r>
                  <a:rPr lang="en-US" sz="2000"/>
                  <a:t>     :   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sz="2000"/>
                  <a:t> 2 days</a:t>
                </a:r>
              </a:p>
            </p:txBody>
          </p:sp>
        </mc:Choice>
        <mc:Fallback xmlns="">
          <p:sp>
            <p:nvSpPr>
              <p:cNvPr id="9" name="Hộp Văn bản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6722" y="2230774"/>
                <a:ext cx="4068293" cy="1015663"/>
              </a:xfrm>
              <a:prstGeom prst="rect">
                <a:avLst/>
              </a:prstGeom>
              <a:blipFill rotWithShape="1">
                <a:blip r:embed="rId9"/>
                <a:stretch>
                  <a:fillRect l="-750" t="-3593" r="-300" b="-9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Trong-Hop Do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Hình ảnh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1194005" cy="6296628"/>
          </a:xfrm>
          <a:prstGeom prst="rect">
            <a:avLst/>
          </a:prstGeom>
        </p:spPr>
      </p:pic>
      <p:pic>
        <p:nvPicPr>
          <p:cNvPr id="18" name="Hình ảnh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7662" y="1324203"/>
            <a:ext cx="4972050" cy="23717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Hộp Văn bản 8"/>
              <p:cNvSpPr txBox="1"/>
              <p:nvPr/>
            </p:nvSpPr>
            <p:spPr>
              <a:xfrm>
                <a:off x="37194" y="3770460"/>
                <a:ext cx="5615474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100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  </m:t>
                    </m:r>
                  </m:oMath>
                </a14:m>
                <a:r>
                  <a:rPr lang="en-US" sz="2400" b="0" i="1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  0.1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0.9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100</m:t>
                        </m:r>
                      </m:sub>
                    </m:sSub>
                  </m:oMath>
                </a14:m>
                <a:r>
                  <a:rPr lang="en-US" sz="2400" b="0" i="1">
                    <a:latin typeface="Cambria Math" panose="02040503050406030204" pitchFamily="18" charset="0"/>
                  </a:rPr>
                  <a:t> </a:t>
                </a:r>
              </a:p>
              <a:p>
                <a:r>
                  <a:rPr lang="en-US" sz="2400" b="0"/>
                  <a:t>         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  +0.1×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0.9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99</m:t>
                        </m:r>
                      </m:sub>
                    </m:sSub>
                  </m:oMath>
                </a14:m>
                <a:r>
                  <a:rPr lang="en-US" sz="2400" b="0" i="1">
                    <a:latin typeface="Cambria Math" panose="02040503050406030204" pitchFamily="18" charset="0"/>
                  </a:rPr>
                  <a:t> </a:t>
                </a:r>
              </a:p>
              <a:p>
                <a:r>
                  <a:rPr lang="en-US" sz="2400" b="0"/>
                  <a:t>              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+0.1×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0.9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98</m:t>
                        </m:r>
                      </m:sub>
                    </m:sSub>
                  </m:oMath>
                </a14:m>
                <a:r>
                  <a:rPr lang="en-US" sz="2400" b="0" i="1">
                    <a:latin typeface="Cambria Math" panose="02040503050406030204" pitchFamily="18" charset="0"/>
                  </a:rPr>
                  <a:t> </a:t>
                </a:r>
              </a:p>
              <a:p>
                <a:r>
                  <a:rPr lang="en-US" sz="2400" b="0"/>
                  <a:t>              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+0.1×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0.9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97</m:t>
                        </m:r>
                      </m:sub>
                    </m:sSub>
                  </m:oMath>
                </a14:m>
                <a:r>
                  <a:rPr lang="en-US" sz="2400" b="0" i="1">
                    <a:latin typeface="Cambria Math" panose="02040503050406030204" pitchFamily="18" charset="0"/>
                  </a:rPr>
                  <a:t> </a:t>
                </a:r>
              </a:p>
              <a:p>
                <a:r>
                  <a:rPr lang="en-US" sz="2400" b="0"/>
                  <a:t>              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+0.1×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0.9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96</m:t>
                        </m:r>
                      </m:sub>
                    </m:sSub>
                  </m:oMath>
                </a14:m>
                <a:endParaRPr lang="en-US" sz="2400"/>
              </a:p>
              <a:p>
                <a:r>
                  <a:rPr lang="en-US" sz="2400"/>
                  <a:t>              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+…</m:t>
                    </m:r>
                  </m:oMath>
                </a14:m>
                <a:r>
                  <a:rPr lang="en-US" sz="2400"/>
                  <a:t> </a:t>
                </a:r>
              </a:p>
            </p:txBody>
          </p:sp>
        </mc:Choice>
        <mc:Fallback xmlns="">
          <p:sp>
            <p:nvSpPr>
              <p:cNvPr id="9" name="Hộp Văn bản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94" y="3770460"/>
                <a:ext cx="5615474" cy="2308324"/>
              </a:xfrm>
              <a:prstGeom prst="rect">
                <a:avLst/>
              </a:prstGeom>
              <a:blipFill rotWithShape="1">
                <a:blip r:embed="rId5"/>
                <a:stretch>
                  <a:fillRect l="-1629" t="-2116" b="-52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pic>
        <p:nvPicPr>
          <p:cNvPr id="11" name="Hình ảnh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87920" y="3754013"/>
            <a:ext cx="4654363" cy="222744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Hộp Văn bản 11"/>
              <p:cNvSpPr txBox="1"/>
              <p:nvPr/>
            </p:nvSpPr>
            <p:spPr>
              <a:xfrm>
                <a:off x="8042851" y="3340520"/>
                <a:ext cx="585417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US" sz="4400"/>
              </a:p>
            </p:txBody>
          </p:sp>
        </mc:Choice>
        <mc:Fallback xmlns="">
          <p:sp>
            <p:nvSpPr>
              <p:cNvPr id="12" name="Hộp Văn bản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2851" y="3340520"/>
                <a:ext cx="585417" cy="769441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cxnSp>
        <p:nvCxnSpPr>
          <p:cNvPr id="14" name="Đường nối Thẳng 13"/>
          <p:cNvCxnSpPr/>
          <p:nvPr/>
        </p:nvCxnSpPr>
        <p:spPr>
          <a:xfrm>
            <a:off x="9988955" y="1990845"/>
            <a:ext cx="0" cy="219456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Đường nối Thẳng 14"/>
          <p:cNvCxnSpPr/>
          <p:nvPr/>
        </p:nvCxnSpPr>
        <p:spPr>
          <a:xfrm>
            <a:off x="9377165" y="2174995"/>
            <a:ext cx="0" cy="246888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Đường nối Thẳng 15"/>
          <p:cNvCxnSpPr/>
          <p:nvPr/>
        </p:nvCxnSpPr>
        <p:spPr>
          <a:xfrm>
            <a:off x="9793375" y="2174995"/>
            <a:ext cx="0" cy="219456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Đường nối Thẳng 16"/>
          <p:cNvCxnSpPr/>
          <p:nvPr/>
        </p:nvCxnSpPr>
        <p:spPr>
          <a:xfrm>
            <a:off x="9590175" y="2037835"/>
            <a:ext cx="0" cy="246888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Đường nối Thẳng 18"/>
          <p:cNvCxnSpPr/>
          <p:nvPr/>
        </p:nvCxnSpPr>
        <p:spPr>
          <a:xfrm>
            <a:off x="6725405" y="2875521"/>
            <a:ext cx="0" cy="265176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Trong-Hop Do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title"/>
          </p:nvPr>
        </p:nvSpPr>
        <p:spPr>
          <a:xfrm>
            <a:off x="477982" y="365126"/>
            <a:ext cx="10875818" cy="611620"/>
          </a:xfrm>
        </p:spPr>
        <p:txBody>
          <a:bodyPr>
            <a:normAutofit fontScale="90000"/>
          </a:bodyPr>
          <a:lstStyle/>
          <a:p>
            <a:r>
              <a:rPr lang="en-US" b="0" i="0">
                <a:effectLst/>
                <a:latin typeface="Roboto"/>
              </a:rPr>
              <a:t>Parameters vs Hyperparameters 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hỗ dành sẵn cho Nội dung 2"/>
              <p:cNvSpPr>
                <a:spLocks noGrp="1"/>
              </p:cNvSpPr>
              <p:nvPr>
                <p:ph idx="1"/>
              </p:nvPr>
            </p:nvSpPr>
            <p:spPr>
              <a:xfrm>
                <a:off x="942109" y="1559863"/>
                <a:ext cx="10515600" cy="4351338"/>
              </a:xfrm>
            </p:spPr>
            <p:txBody>
              <a:bodyPr>
                <a:normAutofit fontScale="77500" lnSpcReduction="20000"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/>
                  <a:t>Parameters: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[1]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[2]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,…</m:t>
                    </m:r>
                  </m:oMath>
                </a14:m>
                <a:endParaRPr lang="en-US"/>
              </a:p>
              <a:p>
                <a:pPr>
                  <a:lnSpc>
                    <a:spcPct val="150000"/>
                  </a:lnSpc>
                </a:pPr>
                <a:endParaRPr lang="en-US"/>
              </a:p>
              <a:p>
                <a:pPr>
                  <a:lnSpc>
                    <a:spcPct val="150000"/>
                  </a:lnSpc>
                </a:pPr>
                <a:r>
                  <a:rPr lang="en-US"/>
                  <a:t>Hyperparameter: </a:t>
                </a:r>
              </a:p>
              <a:p>
                <a:pPr marL="457200" lvl="1" indent="0">
                  <a:lnSpc>
                    <a:spcPct val="150000"/>
                  </a:lnSpc>
                  <a:buNone/>
                </a:pPr>
                <a:r>
                  <a:rPr lang="en-US"/>
                  <a:t>Learning rate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1" smtClean="0">
                        <a:latin typeface="Cambria Math" panose="02040503050406030204" pitchFamily="18" charset="0"/>
                      </a:rPr>
                      <m:t>α</m:t>
                    </m:r>
                  </m:oMath>
                </a14:m>
                <a:endParaRPr lang="en-US" b="0"/>
              </a:p>
              <a:p>
                <a:pPr marL="457200" lvl="1" indent="0">
                  <a:lnSpc>
                    <a:spcPct val="150000"/>
                  </a:lnSpc>
                  <a:buNone/>
                </a:pPr>
                <a:r>
                  <a:rPr lang="en-US"/>
                  <a:t># iterations</a:t>
                </a:r>
              </a:p>
              <a:p>
                <a:pPr marL="457200" lvl="1" indent="0">
                  <a:lnSpc>
                    <a:spcPct val="150000"/>
                  </a:lnSpc>
                  <a:buNone/>
                </a:pPr>
                <a:r>
                  <a:rPr lang="en-US"/>
                  <a:t># hidden layers L</a:t>
                </a:r>
              </a:p>
              <a:p>
                <a:pPr marL="457200" lvl="1" indent="0">
                  <a:lnSpc>
                    <a:spcPct val="150000"/>
                  </a:lnSpc>
                  <a:buNone/>
                </a:pPr>
                <a:r>
                  <a:rPr lang="en-US"/>
                  <a:t># hidden units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[2]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,…</m:t>
                    </m:r>
                  </m:oMath>
                </a14:m>
                <a:endParaRPr lang="en-US" b="0"/>
              </a:p>
              <a:p>
                <a:pPr marL="457200" lvl="1" indent="0">
                  <a:lnSpc>
                    <a:spcPct val="150000"/>
                  </a:lnSpc>
                  <a:buNone/>
                </a:pPr>
                <a:r>
                  <a:rPr lang="en-US"/>
                  <a:t>Choice of activation function</a:t>
                </a:r>
              </a:p>
              <a:p>
                <a:pPr marL="457200" lvl="1" indent="0">
                  <a:lnSpc>
                    <a:spcPct val="150000"/>
                  </a:lnSpc>
                  <a:buNone/>
                </a:pPr>
                <a:r>
                  <a:rPr lang="en-US"/>
                  <a:t>Momentum, minibatch size, regularizations,…</a:t>
                </a:r>
              </a:p>
            </p:txBody>
          </p:sp>
        </mc:Choice>
        <mc:Fallback xmlns="">
          <p:sp>
            <p:nvSpPr>
              <p:cNvPr id="3" name="Chỗ dành sẵn cho Nội dung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42109" y="1559863"/>
                <a:ext cx="10515600" cy="4351338"/>
              </a:xfrm>
              <a:blipFill rotWithShape="1">
                <a:blip r:embed="rId2"/>
                <a:stretch>
                  <a:fillRect l="-696" b="-16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pic>
        <p:nvPicPr>
          <p:cNvPr id="5" name="Hình ảnh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1445" y="2218459"/>
            <a:ext cx="4344374" cy="2795154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Trong-Hop Do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Hình ảnh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Hình ảnh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9691" y="1321810"/>
            <a:ext cx="3276600" cy="4733925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Trong-Hop Do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hỗ dành sẵn cho Nội dung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Hình ảnh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Hình ảnh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0050" y="883344"/>
            <a:ext cx="6264232" cy="2913153"/>
          </a:xfrm>
          <a:prstGeom prst="rect">
            <a:avLst/>
          </a:prstGeom>
        </p:spPr>
      </p:pic>
      <p:pic>
        <p:nvPicPr>
          <p:cNvPr id="6" name="Hình ảnh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71426" y="782695"/>
            <a:ext cx="6183207" cy="306945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Hộp Văn bản 6"/>
              <p:cNvSpPr txBox="1"/>
              <p:nvPr/>
            </p:nvSpPr>
            <p:spPr>
              <a:xfrm>
                <a:off x="9266572" y="1415775"/>
                <a:ext cx="142128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24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=0.98</m:t>
                      </m:r>
                    </m:oMath>
                  </m:oMathPara>
                </a14:m>
                <a:endParaRPr lang="en-US" sz="240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7" name="Hộp Văn bản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6572" y="1415775"/>
                <a:ext cx="1421287" cy="461665"/>
              </a:xfrm>
              <a:prstGeom prst="rect">
                <a:avLst/>
              </a:prstGeom>
              <a:blipFill rotWithShape="1">
                <a:blip r:embed="rId6"/>
                <a:stretch>
                  <a:fillRect l="-429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Hộp Văn bản 7"/>
              <p:cNvSpPr txBox="1"/>
              <p:nvPr/>
            </p:nvSpPr>
            <p:spPr>
              <a:xfrm>
                <a:off x="9266572" y="886641"/>
                <a:ext cx="125136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=0.9</m:t>
                      </m:r>
                    </m:oMath>
                  </m:oMathPara>
                </a14:m>
                <a:endParaRPr lang="en-US" sz="240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" name="Hộp Văn bản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6572" y="886641"/>
                <a:ext cx="1251368" cy="461665"/>
              </a:xfrm>
              <a:prstGeom prst="rect">
                <a:avLst/>
              </a:prstGeom>
              <a:blipFill rotWithShape="1">
                <a:blip r:embed="rId7"/>
                <a:stretch>
                  <a:fillRect l="-488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Hộp Văn bản 10"/>
              <p:cNvSpPr txBox="1"/>
              <p:nvPr/>
            </p:nvSpPr>
            <p:spPr>
              <a:xfrm>
                <a:off x="914400" y="4779818"/>
                <a:ext cx="3193118" cy="17106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b="0"/>
                  <a:t> 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=0.98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+0.02×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/>
                  <a:t> 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=0.98×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+0.02×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/>
                  <a:t> 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/>
                  <a:t> 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=0.0196×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+0.02×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11" name="Hộp Văn bản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0" y="4779818"/>
                <a:ext cx="3193118" cy="1710661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sp>
        <p:nvSpPr>
          <p:cNvPr id="12" name="Hộp Văn bản 11"/>
          <p:cNvSpPr txBox="1"/>
          <p:nvPr/>
        </p:nvSpPr>
        <p:spPr>
          <a:xfrm>
            <a:off x="1465118" y="5265816"/>
            <a:ext cx="96635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Hộp Văn bản 12"/>
              <p:cNvSpPr txBox="1"/>
              <p:nvPr/>
            </p:nvSpPr>
            <p:spPr>
              <a:xfrm>
                <a:off x="8259999" y="4200703"/>
                <a:ext cx="2564163" cy="7877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𝑐𝑜𝑟𝑟𝑒𝑐𝑡</m:t>
                              </m:r>
                            </m:sub>
                          </m:sSub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≔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13" name="Hộp Văn bản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9999" y="4200703"/>
                <a:ext cx="2564163" cy="787716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sp>
        <p:nvSpPr>
          <p:cNvPr id="16" name="Hộp Văn bản 15"/>
          <p:cNvSpPr txBox="1"/>
          <p:nvPr/>
        </p:nvSpPr>
        <p:spPr>
          <a:xfrm flipH="1">
            <a:off x="5831516" y="4363729"/>
            <a:ext cx="25591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Bias correction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Hộp Văn bản 16"/>
              <p:cNvSpPr txBox="1"/>
              <p:nvPr/>
            </p:nvSpPr>
            <p:spPr>
              <a:xfrm>
                <a:off x="5852166" y="4978115"/>
                <a:ext cx="5660076" cy="12607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𝑐𝑜𝑟𝑟𝑒𝑐𝑡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0.02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0.02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b="0"/>
                  <a:t> 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𝑐𝑜𝑟𝑟𝑒𝑐𝑡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0.0196×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+0.02×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0.0396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=0.495×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+0.505×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/>
                  <a:t> </a:t>
                </a:r>
              </a:p>
            </p:txBody>
          </p:sp>
        </mc:Choice>
        <mc:Fallback xmlns="">
          <p:sp>
            <p:nvSpPr>
              <p:cNvPr id="17" name="Hộp Văn bản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2166" y="4978115"/>
                <a:ext cx="5660076" cy="1260730"/>
              </a:xfrm>
              <a:prstGeom prst="rect">
                <a:avLst/>
              </a:prstGeom>
              <a:blipFill rotWithShape="1">
                <a:blip r:embed="rId10"/>
                <a:stretch>
                  <a:fillRect r="-108" b="-2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Trong-Hop Do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2" grpId="0" animBg="1"/>
      <p:bldP spid="13" grpId="0"/>
      <p:bldP spid="16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hỗ dành sẵn cho Nội dung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Hình ảnh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Hình ảnh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1045" y="926073"/>
            <a:ext cx="9019310" cy="1641603"/>
          </a:xfrm>
          <a:prstGeom prst="rect">
            <a:avLst/>
          </a:prstGeom>
        </p:spPr>
      </p:pic>
      <p:cxnSp>
        <p:nvCxnSpPr>
          <p:cNvPr id="7" name="Đường kết nối Mũi tên Thẳng 6"/>
          <p:cNvCxnSpPr/>
          <p:nvPr/>
        </p:nvCxnSpPr>
        <p:spPr>
          <a:xfrm flipV="1">
            <a:off x="1953491" y="926073"/>
            <a:ext cx="405245" cy="1120936"/>
          </a:xfrm>
          <a:prstGeom prst="straightConnector1">
            <a:avLst/>
          </a:prstGeom>
          <a:ln w="158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Đường kết nối Mũi tên Thẳng 7"/>
          <p:cNvCxnSpPr/>
          <p:nvPr/>
        </p:nvCxnSpPr>
        <p:spPr>
          <a:xfrm>
            <a:off x="2358736" y="926073"/>
            <a:ext cx="140624" cy="1255873"/>
          </a:xfrm>
          <a:prstGeom prst="straightConnector1">
            <a:avLst/>
          </a:prstGeom>
          <a:ln w="158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Hộp Văn bản 11"/>
          <p:cNvSpPr txBox="1"/>
          <p:nvPr/>
        </p:nvSpPr>
        <p:spPr>
          <a:xfrm>
            <a:off x="762230" y="2799188"/>
            <a:ext cx="16773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Momentum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Hộp Văn bản 12"/>
              <p:cNvSpPr txBox="1"/>
              <p:nvPr/>
            </p:nvSpPr>
            <p:spPr>
              <a:xfrm>
                <a:off x="762230" y="3312277"/>
                <a:ext cx="5230471" cy="286232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400"/>
                  <a:t>On iteration t: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/>
                  <a:t>Compute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𝑑𝑊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𝑑𝑏</m:t>
                    </m:r>
                  </m:oMath>
                </a14:m>
                <a:r>
                  <a:rPr lang="en-US" sz="2400"/>
                  <a:t> on current mini-batch.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𝑑𝑊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𝛽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𝑑𝑊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</m:d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sub>
                    </m:sSub>
                  </m:oMath>
                </a14:m>
                <a:r>
                  <a:rPr lang="en-US" sz="2400" b="0"/>
                  <a:t> 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𝑑𝑏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𝛽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𝑑𝑏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</m:d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sz="2400" b="0"/>
                  <a:t> 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𝛼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𝑑𝑊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  ,  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𝛼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𝑑𝑏</m:t>
                        </m:r>
                      </m:sub>
                    </m:sSub>
                  </m:oMath>
                </a14:m>
                <a:r>
                  <a:rPr lang="en-US" sz="2400" b="0"/>
                  <a:t> </a:t>
                </a:r>
              </a:p>
            </p:txBody>
          </p:sp>
        </mc:Choice>
        <mc:Fallback xmlns="">
          <p:sp>
            <p:nvSpPr>
              <p:cNvPr id="13" name="Hộp Văn bản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230" y="3312277"/>
                <a:ext cx="5230471" cy="2862322"/>
              </a:xfrm>
              <a:prstGeom prst="rect">
                <a:avLst/>
              </a:prstGeom>
              <a:blipFill rotWithShape="1">
                <a:blip r:embed="rId5"/>
                <a:stretch>
                  <a:fillRect l="-1748" r="-816" b="-19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cxnSp>
        <p:nvCxnSpPr>
          <p:cNvPr id="16" name="Đường nối Thẳng 15"/>
          <p:cNvCxnSpPr/>
          <p:nvPr/>
        </p:nvCxnSpPr>
        <p:spPr>
          <a:xfrm flipV="1">
            <a:off x="1953491" y="1579996"/>
            <a:ext cx="339783" cy="467014"/>
          </a:xfrm>
          <a:prstGeom prst="line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Đường nối Thẳng 19"/>
          <p:cNvCxnSpPr/>
          <p:nvPr/>
        </p:nvCxnSpPr>
        <p:spPr>
          <a:xfrm>
            <a:off x="2293274" y="1619250"/>
            <a:ext cx="292677" cy="103187"/>
          </a:xfrm>
          <a:prstGeom prst="line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Đường nối Thẳng 24"/>
          <p:cNvCxnSpPr/>
          <p:nvPr/>
        </p:nvCxnSpPr>
        <p:spPr>
          <a:xfrm flipV="1">
            <a:off x="2585951" y="1619250"/>
            <a:ext cx="252845" cy="103187"/>
          </a:xfrm>
          <a:prstGeom prst="line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Đường nối Thẳng 27"/>
          <p:cNvCxnSpPr/>
          <p:nvPr/>
        </p:nvCxnSpPr>
        <p:spPr>
          <a:xfrm>
            <a:off x="2838796" y="1619250"/>
            <a:ext cx="272069" cy="78105"/>
          </a:xfrm>
          <a:prstGeom prst="line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Đường nối Thẳng 30"/>
          <p:cNvCxnSpPr/>
          <p:nvPr/>
        </p:nvCxnSpPr>
        <p:spPr>
          <a:xfrm flipV="1">
            <a:off x="3137535" y="1670843"/>
            <a:ext cx="286616" cy="26512"/>
          </a:xfrm>
          <a:prstGeom prst="line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Đường nối Thẳng 36"/>
          <p:cNvCxnSpPr/>
          <p:nvPr/>
        </p:nvCxnSpPr>
        <p:spPr>
          <a:xfrm>
            <a:off x="3438005" y="1670674"/>
            <a:ext cx="238991" cy="51763"/>
          </a:xfrm>
          <a:prstGeom prst="line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Đường nối Thẳng 39"/>
          <p:cNvCxnSpPr/>
          <p:nvPr/>
        </p:nvCxnSpPr>
        <p:spPr>
          <a:xfrm flipV="1">
            <a:off x="3693795" y="1678938"/>
            <a:ext cx="236046" cy="37462"/>
          </a:xfrm>
          <a:prstGeom prst="line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Đường nối Thẳng 42"/>
          <p:cNvCxnSpPr/>
          <p:nvPr/>
        </p:nvCxnSpPr>
        <p:spPr>
          <a:xfrm>
            <a:off x="3929841" y="1687832"/>
            <a:ext cx="181149" cy="8723"/>
          </a:xfrm>
          <a:prstGeom prst="line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Hộp Văn bản 45"/>
              <p:cNvSpPr txBox="1"/>
              <p:nvPr/>
            </p:nvSpPr>
            <p:spPr>
              <a:xfrm>
                <a:off x="7069278" y="4454437"/>
                <a:ext cx="292035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/>
                  <a:t>Hyperparameter: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endParaRPr lang="en-US" sz="2400"/>
              </a:p>
            </p:txBody>
          </p:sp>
        </mc:Choice>
        <mc:Fallback xmlns="">
          <p:sp>
            <p:nvSpPr>
              <p:cNvPr id="46" name="Hộp Văn bản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9278" y="4454437"/>
                <a:ext cx="2920351" cy="461665"/>
              </a:xfrm>
              <a:prstGeom prst="rect">
                <a:avLst/>
              </a:prstGeom>
              <a:blipFill rotWithShape="1">
                <a:blip r:embed="rId6"/>
                <a:stretch>
                  <a:fillRect l="-3340" t="-10667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Hộp Văn bản 46"/>
              <p:cNvSpPr txBox="1"/>
              <p:nvPr/>
            </p:nvSpPr>
            <p:spPr>
              <a:xfrm>
                <a:off x="7069278" y="5214403"/>
                <a:ext cx="441011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=0.9</m:t>
                    </m:r>
                  </m:oMath>
                </a14:m>
                <a:r>
                  <a:rPr lang="en-US" sz="2400"/>
                  <a:t> (average last 10 gradient)</a:t>
                </a:r>
              </a:p>
            </p:txBody>
          </p:sp>
        </mc:Choice>
        <mc:Fallback xmlns="">
          <p:sp>
            <p:nvSpPr>
              <p:cNvPr id="47" name="Hộp Văn bản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9278" y="5214403"/>
                <a:ext cx="4410118" cy="461665"/>
              </a:xfrm>
              <a:prstGeom prst="rect">
                <a:avLst/>
              </a:prstGeom>
              <a:blipFill rotWithShape="1">
                <a:blip r:embed="rId7"/>
                <a:stretch>
                  <a:fillRect l="-1245" t="-10526" r="-1107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Trong-Hop Do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46" grpId="0"/>
      <p:bldP spid="47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hỗ dành sẵn cho Nội dung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Hình ảnh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6" name="Đường kết nối Mũi tên Thẳng 5"/>
          <p:cNvCxnSpPr/>
          <p:nvPr/>
        </p:nvCxnSpPr>
        <p:spPr>
          <a:xfrm flipV="1">
            <a:off x="2044238" y="1298864"/>
            <a:ext cx="363682" cy="810491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Đường kết nối Mũi tên Thẳng 6"/>
          <p:cNvCxnSpPr/>
          <p:nvPr/>
        </p:nvCxnSpPr>
        <p:spPr>
          <a:xfrm>
            <a:off x="2426970" y="1316355"/>
            <a:ext cx="112395" cy="793000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Đường kết nối Mũi tên Thẳng 9"/>
          <p:cNvCxnSpPr/>
          <p:nvPr/>
        </p:nvCxnSpPr>
        <p:spPr>
          <a:xfrm flipV="1">
            <a:off x="2564130" y="1394460"/>
            <a:ext cx="205740" cy="695325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Đường kết nối Mũi tên Thẳng 13"/>
          <p:cNvCxnSpPr/>
          <p:nvPr/>
        </p:nvCxnSpPr>
        <p:spPr>
          <a:xfrm>
            <a:off x="2787015" y="1409700"/>
            <a:ext cx="106680" cy="699655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Đường kết nối Mũi tên Thẳng 16"/>
          <p:cNvCxnSpPr/>
          <p:nvPr/>
        </p:nvCxnSpPr>
        <p:spPr>
          <a:xfrm flipV="1">
            <a:off x="2914650" y="1436370"/>
            <a:ext cx="175260" cy="653415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Đường kết nối Mũi tên Thẳng 22"/>
          <p:cNvCxnSpPr/>
          <p:nvPr/>
        </p:nvCxnSpPr>
        <p:spPr>
          <a:xfrm>
            <a:off x="3103245" y="1455420"/>
            <a:ext cx="142875" cy="615315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Đường kết nối Mũi tên Thẳng 25"/>
          <p:cNvCxnSpPr/>
          <p:nvPr/>
        </p:nvCxnSpPr>
        <p:spPr>
          <a:xfrm flipV="1">
            <a:off x="3267075" y="1472565"/>
            <a:ext cx="142875" cy="581025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Đường kết nối Mũi tên Thẳng 28"/>
          <p:cNvCxnSpPr/>
          <p:nvPr/>
        </p:nvCxnSpPr>
        <p:spPr>
          <a:xfrm>
            <a:off x="3436620" y="1487805"/>
            <a:ext cx="120015" cy="527685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Đường kết nối Mũi tên Thẳng 32"/>
          <p:cNvCxnSpPr/>
          <p:nvPr/>
        </p:nvCxnSpPr>
        <p:spPr>
          <a:xfrm flipV="1">
            <a:off x="3573780" y="1575435"/>
            <a:ext cx="104775" cy="415290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Đường kết nối Mũi tên Thẳng 35"/>
          <p:cNvCxnSpPr/>
          <p:nvPr/>
        </p:nvCxnSpPr>
        <p:spPr>
          <a:xfrm>
            <a:off x="3678555" y="1575435"/>
            <a:ext cx="161925" cy="415290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Đường kết nối Mũi tên Thẳng 38"/>
          <p:cNvCxnSpPr/>
          <p:nvPr/>
        </p:nvCxnSpPr>
        <p:spPr>
          <a:xfrm flipV="1">
            <a:off x="3853815" y="1575435"/>
            <a:ext cx="148590" cy="394335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Đường kết nối Mũi tên Thẳng 42"/>
          <p:cNvCxnSpPr/>
          <p:nvPr/>
        </p:nvCxnSpPr>
        <p:spPr>
          <a:xfrm>
            <a:off x="4023360" y="1575435"/>
            <a:ext cx="108585" cy="308610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Đường kết nối Mũi tên Thẳng 45"/>
          <p:cNvCxnSpPr/>
          <p:nvPr/>
        </p:nvCxnSpPr>
        <p:spPr>
          <a:xfrm flipV="1">
            <a:off x="4131945" y="1592581"/>
            <a:ext cx="158115" cy="291464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Đường kết nối Mũi tên Thẳng 48"/>
          <p:cNvCxnSpPr/>
          <p:nvPr/>
        </p:nvCxnSpPr>
        <p:spPr>
          <a:xfrm>
            <a:off x="4305300" y="1607820"/>
            <a:ext cx="116205" cy="262890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Đường kết nối Mũi tên Thẳng 51"/>
          <p:cNvCxnSpPr/>
          <p:nvPr/>
        </p:nvCxnSpPr>
        <p:spPr>
          <a:xfrm flipV="1">
            <a:off x="4436745" y="1607820"/>
            <a:ext cx="110490" cy="243840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Đường kết nối Mũi tên Thẳng 54"/>
          <p:cNvCxnSpPr/>
          <p:nvPr/>
        </p:nvCxnSpPr>
        <p:spPr>
          <a:xfrm>
            <a:off x="4547235" y="1623060"/>
            <a:ext cx="120015" cy="160020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Đường kết nối Mũi tên Thẳng 57"/>
          <p:cNvCxnSpPr/>
          <p:nvPr/>
        </p:nvCxnSpPr>
        <p:spPr>
          <a:xfrm flipV="1">
            <a:off x="4667250" y="1651635"/>
            <a:ext cx="135255" cy="131445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Đường kết nối Mũi tên Thẳng 61"/>
          <p:cNvCxnSpPr/>
          <p:nvPr/>
        </p:nvCxnSpPr>
        <p:spPr>
          <a:xfrm>
            <a:off x="10693400" y="2047875"/>
            <a:ext cx="1198880" cy="0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Đường kết nối Mũi tên Thẳng 62"/>
          <p:cNvCxnSpPr/>
          <p:nvPr/>
        </p:nvCxnSpPr>
        <p:spPr>
          <a:xfrm flipV="1">
            <a:off x="10683240" y="782320"/>
            <a:ext cx="0" cy="1065530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Hộp Văn bản 64"/>
          <p:cNvSpPr txBox="1"/>
          <p:nvPr/>
        </p:nvSpPr>
        <p:spPr>
          <a:xfrm>
            <a:off x="10548886" y="2109355"/>
            <a:ext cx="1487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Righ direction</a:t>
            </a:r>
          </a:p>
        </p:txBody>
      </p:sp>
      <p:sp>
        <p:nvSpPr>
          <p:cNvPr id="66" name="Hộp Văn bản 65"/>
          <p:cNvSpPr txBox="1"/>
          <p:nvPr/>
        </p:nvSpPr>
        <p:spPr>
          <a:xfrm rot="16200000">
            <a:off x="9549836" y="1114197"/>
            <a:ext cx="1717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Wrong direction</a:t>
            </a:r>
          </a:p>
        </p:txBody>
      </p:sp>
      <p:sp>
        <p:nvSpPr>
          <p:cNvPr id="67" name="Hộp Văn bản 66"/>
          <p:cNvSpPr txBox="1"/>
          <p:nvPr/>
        </p:nvSpPr>
        <p:spPr>
          <a:xfrm>
            <a:off x="350520" y="2468185"/>
            <a:ext cx="11086689" cy="9679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/>
              <a:t>We need to reduce the update in the wrong direction.</a:t>
            </a:r>
          </a:p>
          <a:p>
            <a:pPr>
              <a:lnSpc>
                <a:spcPct val="150000"/>
              </a:lnSpc>
            </a:pPr>
            <a:r>
              <a:rPr lang="en-US" sz="2000"/>
              <a:t>With many dimension, the projections on the wrong directions usually larger than that of right direction.</a:t>
            </a:r>
          </a:p>
        </p:txBody>
      </p:sp>
      <p:sp>
        <p:nvSpPr>
          <p:cNvPr id="68" name="Hộp Văn bản 67"/>
          <p:cNvSpPr txBox="1"/>
          <p:nvPr/>
        </p:nvSpPr>
        <p:spPr>
          <a:xfrm>
            <a:off x="450532" y="3633788"/>
            <a:ext cx="15937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On iteration t</a:t>
            </a:r>
          </a:p>
        </p:txBody>
      </p:sp>
      <p:pic>
        <p:nvPicPr>
          <p:cNvPr id="69" name="Hình ảnh 6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782" y="4097752"/>
            <a:ext cx="3571875" cy="600075"/>
          </a:xfrm>
          <a:prstGeom prst="rect">
            <a:avLst/>
          </a:prstGeom>
        </p:spPr>
      </p:pic>
      <p:pic>
        <p:nvPicPr>
          <p:cNvPr id="70" name="Hình ảnh 6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785" y="4911407"/>
            <a:ext cx="3286125" cy="447675"/>
          </a:xfrm>
          <a:prstGeom prst="rect">
            <a:avLst/>
          </a:prstGeom>
        </p:spPr>
      </p:pic>
      <p:pic>
        <p:nvPicPr>
          <p:cNvPr id="71" name="Hình ảnh 7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8782" y="5453883"/>
            <a:ext cx="4724400" cy="8858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2" name="Hộp Văn bản 71"/>
              <p:cNvSpPr txBox="1"/>
              <p:nvPr/>
            </p:nvSpPr>
            <p:spPr>
              <a:xfrm>
                <a:off x="5714114" y="3504153"/>
                <a:ext cx="5618526" cy="13845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/>
                  <a:t>Intuition: Slow down update on wrong direction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/>
                  <a:t>If vertical (wrong direction) are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8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</m:t>
                    </m:r>
                  </m:oMath>
                </a14:m>
                <a:endParaRPr lang="en-US"/>
              </a:p>
              <a:p>
                <a:pPr>
                  <a:lnSpc>
                    <a:spcPct val="150000"/>
                  </a:lnSpc>
                </a:pPr>
                <a:r>
                  <a:rPr lang="en-US"/>
                  <a:t>Then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sub>
                        </m:sSub>
                      </m:e>
                    </m:rad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/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</m:sub>
                        </m:sSub>
                      </m:e>
                    </m:rad>
                  </m:oMath>
                </a14:m>
                <a:r>
                  <a:rPr lang="en-US"/>
                  <a:t>, …,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sub>
                        </m:sSub>
                      </m:e>
                    </m:rad>
                  </m:oMath>
                </a14:m>
                <a:r>
                  <a:rPr lang="en-US"/>
                  <a:t>,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sub>
                            </m:sSub>
                          </m:sub>
                        </m:sSub>
                      </m:e>
                    </m:rad>
                  </m:oMath>
                </a14:m>
                <a:r>
                  <a:rPr lang="en-US"/>
                  <a:t>,… are usually larger</a:t>
                </a:r>
              </a:p>
            </p:txBody>
          </p:sp>
        </mc:Choice>
        <mc:Fallback xmlns="">
          <p:sp>
            <p:nvSpPr>
              <p:cNvPr id="72" name="Hộp Văn bản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4114" y="3504153"/>
                <a:ext cx="5618526" cy="1384546"/>
              </a:xfrm>
              <a:prstGeom prst="rect">
                <a:avLst/>
              </a:prstGeom>
              <a:blipFill rotWithShape="1">
                <a:blip r:embed="rId6"/>
                <a:stretch>
                  <a:fillRect l="-868" r="-217" b="-39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Hộp Văn bản 73"/>
              <p:cNvSpPr txBox="1"/>
              <p:nvPr/>
            </p:nvSpPr>
            <p:spPr>
              <a:xfrm>
                <a:off x="5718614" y="4995663"/>
                <a:ext cx="60346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/>
                  <a:t>After reducing update in wrong direction, we can use larger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/>
                  <a:t> </a:t>
                </a:r>
              </a:p>
            </p:txBody>
          </p:sp>
        </mc:Choice>
        <mc:Fallback xmlns="">
          <p:sp>
            <p:nvSpPr>
              <p:cNvPr id="74" name="Hộp Văn bản 7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8614" y="4995663"/>
                <a:ext cx="6034601" cy="369332"/>
              </a:xfrm>
              <a:prstGeom prst="rect">
                <a:avLst/>
              </a:prstGeom>
              <a:blipFill rotWithShape="1">
                <a:blip r:embed="rId7"/>
                <a:stretch>
                  <a:fillRect l="-808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cxnSp>
        <p:nvCxnSpPr>
          <p:cNvPr id="75" name="Đường kết nối Mũi tên Thẳng 74"/>
          <p:cNvCxnSpPr/>
          <p:nvPr/>
        </p:nvCxnSpPr>
        <p:spPr>
          <a:xfrm flipV="1">
            <a:off x="2076450" y="1669609"/>
            <a:ext cx="490486" cy="416108"/>
          </a:xfrm>
          <a:prstGeom prst="straightConnector1">
            <a:avLst/>
          </a:prstGeom>
          <a:ln w="158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Đường kết nối Mũi tên Thẳng 77"/>
          <p:cNvCxnSpPr/>
          <p:nvPr/>
        </p:nvCxnSpPr>
        <p:spPr>
          <a:xfrm>
            <a:off x="2570561" y="1690688"/>
            <a:ext cx="263576" cy="157162"/>
          </a:xfrm>
          <a:prstGeom prst="straightConnector1">
            <a:avLst/>
          </a:prstGeom>
          <a:ln w="158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Đường kết nối Mũi tên Thẳng 80"/>
          <p:cNvCxnSpPr/>
          <p:nvPr/>
        </p:nvCxnSpPr>
        <p:spPr>
          <a:xfrm flipV="1">
            <a:off x="2837762" y="1738313"/>
            <a:ext cx="308636" cy="109538"/>
          </a:xfrm>
          <a:prstGeom prst="straightConnector1">
            <a:avLst/>
          </a:prstGeom>
          <a:ln w="158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Đường kết nối Mũi tên Thẳng 88"/>
          <p:cNvCxnSpPr/>
          <p:nvPr/>
        </p:nvCxnSpPr>
        <p:spPr>
          <a:xfrm>
            <a:off x="3157538" y="1749584"/>
            <a:ext cx="240678" cy="43498"/>
          </a:xfrm>
          <a:prstGeom prst="straightConnector1">
            <a:avLst/>
          </a:prstGeom>
          <a:ln w="158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Đường kết nối Mũi tên Thẳng 91"/>
          <p:cNvCxnSpPr/>
          <p:nvPr/>
        </p:nvCxnSpPr>
        <p:spPr>
          <a:xfrm flipV="1">
            <a:off x="3405136" y="1717357"/>
            <a:ext cx="245797" cy="65247"/>
          </a:xfrm>
          <a:prstGeom prst="straightConnector1">
            <a:avLst/>
          </a:prstGeom>
          <a:ln w="158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Đường kết nối Mũi tên Thẳng 95"/>
          <p:cNvCxnSpPr/>
          <p:nvPr/>
        </p:nvCxnSpPr>
        <p:spPr>
          <a:xfrm>
            <a:off x="3656622" y="1722452"/>
            <a:ext cx="238138" cy="55548"/>
          </a:xfrm>
          <a:prstGeom prst="straightConnector1">
            <a:avLst/>
          </a:prstGeom>
          <a:ln w="158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Đường kết nối Mũi tên Thẳng 98"/>
          <p:cNvCxnSpPr/>
          <p:nvPr/>
        </p:nvCxnSpPr>
        <p:spPr>
          <a:xfrm flipV="1">
            <a:off x="3900983" y="1749584"/>
            <a:ext cx="225501" cy="31996"/>
          </a:xfrm>
          <a:prstGeom prst="straightConnector1">
            <a:avLst/>
          </a:prstGeom>
          <a:ln w="158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" name="Hình ảnh 10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80642" y="5425770"/>
            <a:ext cx="4935697" cy="896665"/>
          </a:xfrm>
          <a:prstGeom prst="rect">
            <a:avLst/>
          </a:prstGeom>
        </p:spPr>
      </p:pic>
      <p:pic>
        <p:nvPicPr>
          <p:cNvPr id="104" name="Hình ảnh 10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808559" y="5516355"/>
            <a:ext cx="1257300" cy="552450"/>
          </a:xfrm>
          <a:prstGeom prst="rect">
            <a:avLst/>
          </a:prstGeom>
          <a:ln>
            <a:solidFill>
              <a:srgbClr val="00B050"/>
            </a:solidFill>
          </a:ln>
        </p:spPr>
      </p:pic>
      <p:sp>
        <p:nvSpPr>
          <p:cNvPr id="105" name="Mũi tên: Phải 104"/>
          <p:cNvSpPr/>
          <p:nvPr/>
        </p:nvSpPr>
        <p:spPr>
          <a:xfrm>
            <a:off x="5277103" y="5752992"/>
            <a:ext cx="378500" cy="2422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Ngoặc móc Trái 105"/>
          <p:cNvSpPr/>
          <p:nvPr/>
        </p:nvSpPr>
        <p:spPr>
          <a:xfrm rot="16200000">
            <a:off x="7724548" y="5786176"/>
            <a:ext cx="177625" cy="1072515"/>
          </a:xfrm>
          <a:prstGeom prst="leftBrace">
            <a:avLst>
              <a:gd name="adj1" fmla="val 51232"/>
              <a:gd name="adj2" fmla="val 50000"/>
            </a:avLst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Hộp Văn bản 106"/>
              <p:cNvSpPr txBox="1"/>
              <p:nvPr/>
            </p:nvSpPr>
            <p:spPr>
              <a:xfrm>
                <a:off x="7511835" y="6398281"/>
                <a:ext cx="6030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07" name="Hộp Văn bản 10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1835" y="6398281"/>
                <a:ext cx="603050" cy="369332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Trong-Hop Do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/>
      <p:bldP spid="66" grpId="0"/>
      <p:bldP spid="68" grpId="0"/>
      <p:bldP spid="74" grpId="0"/>
      <p:bldP spid="105" grpId="0" animBg="1"/>
      <p:bldP spid="106" grpId="0" animBg="1"/>
      <p:bldP spid="107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title"/>
          </p:nvPr>
        </p:nvSpPr>
        <p:spPr>
          <a:xfrm>
            <a:off x="279400" y="131445"/>
            <a:ext cx="10515600" cy="732155"/>
          </a:xfrm>
        </p:spPr>
        <p:txBody>
          <a:bodyPr>
            <a:normAutofit/>
          </a:bodyPr>
          <a:lstStyle/>
          <a:p>
            <a:r>
              <a:rPr lang="en-US" sz="3200" b="1"/>
              <a:t>Adam (Adaptive Moment Estimation) optimization algorithm</a:t>
            </a:r>
          </a:p>
        </p:txBody>
      </p:sp>
      <p:pic>
        <p:nvPicPr>
          <p:cNvPr id="4" name="Hình ảnh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187" y="958215"/>
            <a:ext cx="4162425" cy="552450"/>
          </a:xfrm>
          <a:prstGeom prst="rect">
            <a:avLst/>
          </a:prstGeom>
        </p:spPr>
      </p:pic>
      <p:pic>
        <p:nvPicPr>
          <p:cNvPr id="5" name="Hình ảnh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187" y="1605280"/>
            <a:ext cx="2152650" cy="4667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Hộp Văn bản 5"/>
              <p:cNvSpPr txBox="1"/>
              <p:nvPr/>
            </p:nvSpPr>
            <p:spPr>
              <a:xfrm>
                <a:off x="1056640" y="2166620"/>
                <a:ext cx="460042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/>
                  <a:t>Compute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𝑑𝑊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𝑑𝑏</m:t>
                    </m:r>
                  </m:oMath>
                </a14:m>
                <a:r>
                  <a:rPr lang="en-US" sz="2000"/>
                  <a:t> using current mini-batch</a:t>
                </a:r>
              </a:p>
            </p:txBody>
          </p:sp>
        </mc:Choice>
        <mc:Fallback xmlns="">
          <p:sp>
            <p:nvSpPr>
              <p:cNvPr id="6" name="Hộp Văn bản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6640" y="2166620"/>
                <a:ext cx="4600427" cy="400110"/>
              </a:xfrm>
              <a:prstGeom prst="rect">
                <a:avLst/>
              </a:prstGeom>
              <a:blipFill rotWithShape="1">
                <a:blip r:embed="rId4"/>
                <a:stretch>
                  <a:fillRect l="-1325" t="-7576" r="-1060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pic>
        <p:nvPicPr>
          <p:cNvPr id="7" name="Hình ảnh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6640" y="2747645"/>
            <a:ext cx="6953250" cy="495300"/>
          </a:xfrm>
          <a:prstGeom prst="rect">
            <a:avLst/>
          </a:prstGeom>
        </p:spPr>
      </p:pic>
      <p:pic>
        <p:nvPicPr>
          <p:cNvPr id="8" name="Hình ảnh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6640" y="3372168"/>
            <a:ext cx="7239000" cy="485775"/>
          </a:xfrm>
          <a:prstGeom prst="rect">
            <a:avLst/>
          </a:prstGeom>
        </p:spPr>
      </p:pic>
      <p:pic>
        <p:nvPicPr>
          <p:cNvPr id="9" name="Hình ảnh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5850" y="3958273"/>
            <a:ext cx="5010150" cy="762000"/>
          </a:xfrm>
          <a:prstGeom prst="rect">
            <a:avLst/>
          </a:prstGeom>
        </p:spPr>
      </p:pic>
      <p:pic>
        <p:nvPicPr>
          <p:cNvPr id="10" name="Hình ảnh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81100" y="4745990"/>
            <a:ext cx="4819650" cy="762000"/>
          </a:xfrm>
          <a:prstGeom prst="rect">
            <a:avLst/>
          </a:prstGeom>
        </p:spPr>
      </p:pic>
      <p:pic>
        <p:nvPicPr>
          <p:cNvPr id="11" name="Hình ảnh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18552" y="5602605"/>
            <a:ext cx="7115175" cy="11239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Hộp Văn bản 11"/>
              <p:cNvSpPr txBox="1"/>
              <p:nvPr/>
            </p:nvSpPr>
            <p:spPr>
              <a:xfrm>
                <a:off x="8996857" y="1618774"/>
                <a:ext cx="2837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/>
                  <a:t>Hyperparameter: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12" name="Hộp Văn bản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6857" y="1618774"/>
                <a:ext cx="2837956" cy="369332"/>
              </a:xfrm>
              <a:prstGeom prst="rect">
                <a:avLst/>
              </a:prstGeom>
              <a:blipFill rotWithShape="1">
                <a:blip r:embed="rId10"/>
                <a:stretch>
                  <a:fillRect l="-1935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Hộp Văn bản 12"/>
              <p:cNvSpPr txBox="1"/>
              <p:nvPr/>
            </p:nvSpPr>
            <p:spPr>
              <a:xfrm>
                <a:off x="9367520" y="2071965"/>
                <a:ext cx="1332096" cy="12940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=0.9</m:t>
                    </m:r>
                  </m:oMath>
                </a14:m>
                <a:r>
                  <a:rPr lang="en-US"/>
                  <a:t> 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=0.999</m:t>
                    </m:r>
                  </m:oMath>
                </a14:m>
                <a:r>
                  <a:rPr lang="en-US" b="0"/>
                  <a:t> 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−8</m:t>
                        </m:r>
                      </m:sup>
                    </m:sSup>
                  </m:oMath>
                </a14:m>
                <a:r>
                  <a:rPr lang="en-US"/>
                  <a:t> </a:t>
                </a:r>
              </a:p>
            </p:txBody>
          </p:sp>
        </mc:Choice>
        <mc:Fallback xmlns="">
          <p:sp>
            <p:nvSpPr>
              <p:cNvPr id="13" name="Hộp Văn bản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7520" y="2071965"/>
                <a:ext cx="1332096" cy="1294009"/>
              </a:xfrm>
              <a:prstGeom prst="rect">
                <a:avLst/>
              </a:prstGeom>
              <a:blipFill rotWithShape="1">
                <a:blip r:embed="rId11"/>
                <a:stretch>
                  <a:fillRect l="-1376" r="-3211" b="-70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Trong-Hop Do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hỗ dành sẵn cho Nội dung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Hình ảnh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Hình ảnh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6640" y="1503151"/>
            <a:ext cx="9306560" cy="402291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Hộp Văn bản 5"/>
              <p:cNvSpPr txBox="1"/>
              <p:nvPr/>
            </p:nvSpPr>
            <p:spPr>
              <a:xfrm>
                <a:off x="9133840" y="1066800"/>
                <a:ext cx="185634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>
                    <a:solidFill>
                      <a:srgbClr val="00B050"/>
                    </a:solidFill>
                  </a:rPr>
                  <a:t>Slowly reduce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endParaRPr lang="en-US" sz="200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6" name="Hộp Văn bản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3840" y="1066800"/>
                <a:ext cx="1856342" cy="400110"/>
              </a:xfrm>
              <a:prstGeom prst="rect">
                <a:avLst/>
              </a:prstGeom>
              <a:blipFill rotWithShape="1">
                <a:blip r:embed="rId5"/>
                <a:stretch>
                  <a:fillRect l="-3279" t="-7576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pic>
        <p:nvPicPr>
          <p:cNvPr id="7" name="Hình ảnh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2850" y="1490468"/>
            <a:ext cx="8908270" cy="4045760"/>
          </a:xfrm>
          <a:prstGeom prst="rect">
            <a:avLst/>
          </a:prstGeom>
        </p:spPr>
      </p:pic>
      <p:pic>
        <p:nvPicPr>
          <p:cNvPr id="8" name="Hình ảnh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7525" y="5624321"/>
            <a:ext cx="3789725" cy="905665"/>
          </a:xfrm>
          <a:prstGeom prst="rect">
            <a:avLst/>
          </a:prstGeom>
        </p:spPr>
      </p:pic>
      <p:pic>
        <p:nvPicPr>
          <p:cNvPr id="10" name="Hình ảnh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49649" y="5881272"/>
            <a:ext cx="2092702" cy="509986"/>
          </a:xfrm>
          <a:prstGeom prst="rect">
            <a:avLst/>
          </a:prstGeom>
        </p:spPr>
      </p:pic>
      <p:pic>
        <p:nvPicPr>
          <p:cNvPr id="11" name="Hình ảnh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41538" y="5760403"/>
            <a:ext cx="3851275" cy="747394"/>
          </a:xfrm>
          <a:prstGeom prst="rect">
            <a:avLst/>
          </a:prstGeom>
        </p:spPr>
      </p:pic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Trong-Hop Do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hỗ dành sẵn cho Nội dung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5400"/>
              <a:t>Hyperparameter tuning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Trong-Hop Do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94715"/>
          </a:xfrm>
        </p:spPr>
        <p:txBody>
          <a:bodyPr>
            <a:normAutofit/>
          </a:bodyPr>
          <a:lstStyle/>
          <a:p>
            <a:r>
              <a:rPr lang="en-US" sz="4000" b="1"/>
              <a:t>Tuning process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1"/>
              <p:cNvSpPr>
                <a:spLocks noGrp="1" noChangeArrowheads="1"/>
              </p:cNvSpPr>
              <p:nvPr>
                <p:ph idx="1"/>
              </p:nvPr>
            </p:nvSpPr>
            <p:spPr bwMode="auto">
              <a:xfrm>
                <a:off x="838200" y="1538981"/>
                <a:ext cx="8613255" cy="43150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non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eaLnBrk="0" fontAlgn="base" hangingPunct="0">
                  <a:lnSpc>
                    <a:spcPct val="200000"/>
                  </a:lnSpc>
                  <a:spcBef>
                    <a:spcPct val="0"/>
                  </a:spcBef>
                  <a:spcAft>
                    <a:spcPct val="0"/>
                  </a:spcAft>
                </a:pPr>
                <a14:m>
                  <m:oMath xmlns:m="http://schemas.openxmlformats.org/officeDocument/2006/math">
                    <m:r>
                      <a:rPr kumimoji="0" lang="en-US" altLang="en-US" sz="20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kumimoji="0" lang="en-US" altLang="en-US" sz="200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libri (Thân)"/>
                  </a:rPr>
                  <a:t>: Learning factor</a:t>
                </a:r>
              </a:p>
              <a:p>
                <a:pPr eaLnBrk="0" fontAlgn="base" hangingPunct="0">
                  <a:lnSpc>
                    <a:spcPct val="200000"/>
                  </a:lnSpc>
                  <a:spcBef>
                    <a:spcPct val="0"/>
                  </a:spcBef>
                  <a:spcAft>
                    <a:spcPct val="0"/>
                  </a:spcAft>
                </a:pPr>
                <a14:m>
                  <m:oMath xmlns:m="http://schemas.openxmlformats.org/officeDocument/2006/math">
                    <m:r>
                      <a:rPr kumimoji="0" lang="en-US" altLang="en-US" sz="20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kumimoji="0" lang="en-US" altLang="en-US" sz="200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libri (Thân)"/>
                  </a:rPr>
                  <a:t>: Momentum gradient descent factor</a:t>
                </a:r>
              </a:p>
              <a:p>
                <a:pPr eaLnBrk="0" fontAlgn="base" hangingPunct="0">
                  <a:lnSpc>
                    <a:spcPct val="200000"/>
                  </a:lnSpc>
                  <a:spcBef>
                    <a:spcPct val="0"/>
                  </a:spcBef>
                  <a:spcAft>
                    <a:spcPct val="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en-US" sz="20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altLang="en-US" sz="20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kumimoji="0" lang="en-US" altLang="en-US" sz="20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0" lang="en-US" altLang="en-US" sz="20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kumimoji="0" lang="en-US" altLang="en-US" sz="20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altLang="en-US" sz="20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kumimoji="0" lang="en-US" altLang="en-US" sz="20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kumimoji="0" lang="en-US" altLang="en-US" sz="20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,</m:t>
                    </m:r>
                    <m:r>
                      <a:rPr kumimoji="0" lang="en-US" altLang="en-US" sz="20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kumimoji="0" lang="en-US" altLang="en-US" sz="200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libri (Thân)"/>
                  </a:rPr>
                  <a:t>: Adam algorithm parameters</a:t>
                </a:r>
              </a:p>
              <a:p>
                <a:pPr eaLnBrk="0" fontAlgn="base" hangingPunct="0">
                  <a:lnSpc>
                    <a:spcPct val="2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0" lang="en-US" altLang="en-US" sz="200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libri (Thân)"/>
                  </a:rPr>
                  <a:t>#layers: Number of neural network layers</a:t>
                </a:r>
              </a:p>
              <a:p>
                <a:pPr eaLnBrk="0" fontAlgn="base" hangingPunct="0">
                  <a:lnSpc>
                    <a:spcPct val="2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0" lang="en-US" altLang="en-US" sz="200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libri (Thân)"/>
                  </a:rPr>
                  <a:t>#hidden units: the number of neurons in each hidden layer</a:t>
                </a:r>
              </a:p>
              <a:p>
                <a:pPr eaLnBrk="0" fontAlgn="base" hangingPunct="0">
                  <a:lnSpc>
                    <a:spcPct val="2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0" lang="en-US" altLang="en-US" sz="200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libri (Thân)"/>
                  </a:rPr>
                  <a:t>learning rate decay: learning factor decay parameter</a:t>
                </a:r>
              </a:p>
              <a:p>
                <a:pPr eaLnBrk="0" fontAlgn="base" hangingPunct="0">
                  <a:lnSpc>
                    <a:spcPct val="2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0" lang="en-US" altLang="en-US" sz="200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libri (Thân)"/>
                  </a:rPr>
                  <a:t>mini-batch size: the number of samples contained in the batch training sample</a:t>
                </a:r>
              </a:p>
            </p:txBody>
          </p:sp>
        </mc:Choice>
        <mc:Fallback xmlns="">
          <p:sp>
            <p:nvSpPr>
              <p:cNvPr id="4" name="Rectang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 bwMode="auto">
              <a:xfrm>
                <a:off x="838200" y="1538981"/>
                <a:ext cx="8613255" cy="4315027"/>
              </a:xfrm>
              <a:prstGeom prst="rect">
                <a:avLst/>
              </a:prstGeom>
              <a:blipFill rotWithShape="1">
                <a:blip r:embed="rId2"/>
                <a:stretch>
                  <a:fillRect l="-637" b="-2119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sp>
        <p:nvSpPr>
          <p:cNvPr id="5" name="Hộp Văn bản 4"/>
          <p:cNvSpPr txBox="1"/>
          <p:nvPr/>
        </p:nvSpPr>
        <p:spPr>
          <a:xfrm>
            <a:off x="5857794" y="2438400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0.9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Hộp Văn bản 5"/>
              <p:cNvSpPr txBox="1"/>
              <p:nvPr/>
            </p:nvSpPr>
            <p:spPr>
              <a:xfrm>
                <a:off x="5857794" y="3000494"/>
                <a:ext cx="18148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/>
                  <a:t>0.9 , 0.999 ,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−8</m:t>
                        </m:r>
                      </m:sup>
                    </m:sSup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6" name="Hộp Văn bản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7794" y="3000494"/>
                <a:ext cx="1814856" cy="369332"/>
              </a:xfrm>
              <a:prstGeom prst="rect">
                <a:avLst/>
              </a:prstGeom>
              <a:blipFill rotWithShape="1">
                <a:blip r:embed="rId3"/>
                <a:stretch>
                  <a:fillRect l="-3020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Trong-Hop Do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50875"/>
          </a:xfrm>
        </p:spPr>
        <p:txBody>
          <a:bodyPr>
            <a:normAutofit/>
          </a:bodyPr>
          <a:lstStyle/>
          <a:p>
            <a:r>
              <a:rPr lang="en-US" sz="4000" b="1"/>
              <a:t>Searching scheme</a:t>
            </a:r>
          </a:p>
        </p:txBody>
      </p:sp>
      <p:pic>
        <p:nvPicPr>
          <p:cNvPr id="4" name="Hình ảnh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1588452"/>
            <a:ext cx="2286000" cy="2238375"/>
          </a:xfrm>
          <a:prstGeom prst="rect">
            <a:avLst/>
          </a:prstGeom>
        </p:spPr>
      </p:pic>
      <p:pic>
        <p:nvPicPr>
          <p:cNvPr id="5" name="Hình ảnh 4"/>
          <p:cNvPicPr>
            <a:picLocks noChangeAspect="1"/>
          </p:cNvPicPr>
          <p:nvPr/>
        </p:nvPicPr>
        <p:blipFill rotWithShape="1">
          <a:blip r:embed="rId4"/>
          <a:srcRect r="10448"/>
          <a:stretch>
            <a:fillRect/>
          </a:stretch>
        </p:blipFill>
        <p:spPr>
          <a:xfrm>
            <a:off x="4170680" y="1588452"/>
            <a:ext cx="2286000" cy="2114550"/>
          </a:xfrm>
          <a:prstGeom prst="rect">
            <a:avLst/>
          </a:prstGeom>
        </p:spPr>
      </p:pic>
      <p:sp>
        <p:nvSpPr>
          <p:cNvPr id="6" name="Mũi tên: Phải 5"/>
          <p:cNvSpPr/>
          <p:nvPr/>
        </p:nvSpPr>
        <p:spPr>
          <a:xfrm>
            <a:off x="3556000" y="2600960"/>
            <a:ext cx="386080" cy="203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Hộp Văn bản 6"/>
          <p:cNvSpPr txBox="1"/>
          <p:nvPr/>
        </p:nvSpPr>
        <p:spPr>
          <a:xfrm>
            <a:off x="6685280" y="2529840"/>
            <a:ext cx="31117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Use random (don’t use grid)</a:t>
            </a:r>
          </a:p>
        </p:txBody>
      </p:sp>
      <p:pic>
        <p:nvPicPr>
          <p:cNvPr id="8" name="Hình ảnh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8737" y="4049712"/>
            <a:ext cx="5127943" cy="2419095"/>
          </a:xfrm>
          <a:prstGeom prst="rect">
            <a:avLst/>
          </a:prstGeom>
        </p:spPr>
      </p:pic>
      <p:sp>
        <p:nvSpPr>
          <p:cNvPr id="9" name="Hộp Văn bản 8"/>
          <p:cNvSpPr txBox="1"/>
          <p:nvPr/>
        </p:nvSpPr>
        <p:spPr>
          <a:xfrm>
            <a:off x="6847840" y="5259259"/>
            <a:ext cx="16285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Coarse to fine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Trong-Hop Do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title"/>
          </p:nvPr>
        </p:nvSpPr>
        <p:spPr>
          <a:xfrm>
            <a:off x="391160" y="253365"/>
            <a:ext cx="10515600" cy="661035"/>
          </a:xfrm>
        </p:spPr>
        <p:txBody>
          <a:bodyPr>
            <a:normAutofit/>
          </a:bodyPr>
          <a:lstStyle/>
          <a:p>
            <a:r>
              <a:rPr lang="en-US" sz="3600" b="1" i="0">
                <a:effectLst/>
                <a:latin typeface="Roboto"/>
              </a:rPr>
              <a:t>Using an Appropriate Scale </a:t>
            </a:r>
            <a:endParaRPr lang="en-US" sz="3600" b="1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Hộp Văn bản 3"/>
              <p:cNvSpPr txBox="1"/>
              <p:nvPr/>
            </p:nvSpPr>
            <p:spPr>
              <a:xfrm>
                <a:off x="980053" y="1563709"/>
                <a:ext cx="672491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/>
                  <a:t>#layers, #hidden units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000"/>
                  <a:t> uniform random sample (linear scale)</a:t>
                </a:r>
              </a:p>
            </p:txBody>
          </p:sp>
        </mc:Choice>
        <mc:Fallback xmlns="">
          <p:sp>
            <p:nvSpPr>
              <p:cNvPr id="4" name="Hộp Văn bản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053" y="1563709"/>
                <a:ext cx="6724918" cy="400110"/>
              </a:xfrm>
              <a:prstGeom prst="rect">
                <a:avLst/>
              </a:prstGeom>
              <a:blipFill rotWithShape="1">
                <a:blip r:embed="rId3"/>
                <a:stretch>
                  <a:fillRect l="-997" t="-9231" b="-2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grpSp>
        <p:nvGrpSpPr>
          <p:cNvPr id="10" name="Nhóm 9"/>
          <p:cNvGrpSpPr/>
          <p:nvPr/>
        </p:nvGrpSpPr>
        <p:grpSpPr>
          <a:xfrm>
            <a:off x="81279" y="3117113"/>
            <a:ext cx="8226744" cy="2649898"/>
            <a:chOff x="81279" y="2304313"/>
            <a:chExt cx="8226744" cy="2649898"/>
          </a:xfrm>
        </p:grpSpPr>
        <p:pic>
          <p:nvPicPr>
            <p:cNvPr id="5" name="Hình ảnh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34720" y="2304313"/>
              <a:ext cx="7373303" cy="2649898"/>
            </a:xfrm>
            <a:prstGeom prst="rect">
              <a:avLst/>
            </a:prstGeom>
          </p:spPr>
        </p:pic>
        <p:sp>
          <p:nvSpPr>
            <p:cNvPr id="6" name="Hộp Văn bản 5"/>
            <p:cNvSpPr txBox="1"/>
            <p:nvPr/>
          </p:nvSpPr>
          <p:spPr>
            <a:xfrm>
              <a:off x="81280" y="2631440"/>
              <a:ext cx="7633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Linear</a:t>
              </a:r>
            </a:p>
          </p:txBody>
        </p:sp>
        <p:sp>
          <p:nvSpPr>
            <p:cNvPr id="8" name="Hộp Văn bản 7"/>
            <p:cNvSpPr txBox="1"/>
            <p:nvPr/>
          </p:nvSpPr>
          <p:spPr>
            <a:xfrm>
              <a:off x="81279" y="4348480"/>
              <a:ext cx="5132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Log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Hộp Văn bản 8"/>
              <p:cNvSpPr txBox="1"/>
              <p:nvPr/>
            </p:nvSpPr>
            <p:spPr>
              <a:xfrm>
                <a:off x="980053" y="2420088"/>
                <a:ext cx="400757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/>
                  <a:t>For other hyperparameter such as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2000"/>
                  <a:t> </a:t>
                </a:r>
              </a:p>
            </p:txBody>
          </p:sp>
        </mc:Choice>
        <mc:Fallback xmlns="">
          <p:sp>
            <p:nvSpPr>
              <p:cNvPr id="9" name="Hộp Văn bản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053" y="2420088"/>
                <a:ext cx="4007572" cy="400110"/>
              </a:xfrm>
              <a:prstGeom prst="rect">
                <a:avLst/>
              </a:prstGeom>
              <a:blipFill rotWithShape="1">
                <a:blip r:embed="rId5"/>
                <a:stretch>
                  <a:fillRect l="-1674" t="-9091" r="-1065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sp>
        <p:nvSpPr>
          <p:cNvPr id="11" name="Hộp Văn bản 10"/>
          <p:cNvSpPr txBox="1"/>
          <p:nvPr/>
        </p:nvSpPr>
        <p:spPr>
          <a:xfrm>
            <a:off x="8981440" y="2990391"/>
            <a:ext cx="2170787" cy="21268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</a:rPr>
              <a:t>m </a:t>
            </a:r>
            <a:r>
              <a:rPr lang="en-US" sz="1800" b="1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US" sz="1800" b="0">
                <a:solidFill>
                  <a:srgbClr val="000000"/>
                </a:solidFill>
                <a:highlight>
                  <a:srgbClr val="FFFFFF"/>
                </a:highlight>
              </a:rPr>
              <a:t> np</a:t>
            </a:r>
            <a:r>
              <a:rPr lang="en-US" sz="1800" b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n-US" sz="1800" b="0">
                <a:solidFill>
                  <a:srgbClr val="000000"/>
                </a:solidFill>
                <a:highlight>
                  <a:srgbClr val="FFFFFF"/>
                </a:highlight>
              </a:rPr>
              <a:t>log10</a:t>
            </a:r>
            <a:r>
              <a:rPr lang="en-US" sz="1800" b="1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US" sz="1800" b="0">
                <a:solidFill>
                  <a:srgbClr val="000000"/>
                </a:solidFill>
                <a:highlight>
                  <a:srgbClr val="FFFFFF"/>
                </a:highlight>
              </a:rPr>
              <a:t>a</a:t>
            </a:r>
            <a:r>
              <a:rPr lang="en-US" sz="1800" b="1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endParaRPr lang="en-US" sz="1800" b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lnSpc>
                <a:spcPct val="150000"/>
              </a:lnSpc>
            </a:pPr>
            <a:r>
              <a:rPr lang="en-US" sz="1800" b="0">
                <a:solidFill>
                  <a:srgbClr val="000000"/>
                </a:solidFill>
                <a:highlight>
                  <a:srgbClr val="FFFFFF"/>
                </a:highlight>
              </a:rPr>
              <a:t>n </a:t>
            </a:r>
            <a:r>
              <a:rPr lang="en-US" sz="1800" b="1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US" sz="1800" b="0">
                <a:solidFill>
                  <a:srgbClr val="000000"/>
                </a:solidFill>
                <a:highlight>
                  <a:srgbClr val="FFFFFF"/>
                </a:highlight>
              </a:rPr>
              <a:t> np</a:t>
            </a:r>
            <a:r>
              <a:rPr lang="en-US" sz="1800" b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n-US" sz="1800" b="0">
                <a:solidFill>
                  <a:srgbClr val="000000"/>
                </a:solidFill>
                <a:highlight>
                  <a:srgbClr val="FFFFFF"/>
                </a:highlight>
              </a:rPr>
              <a:t>log10</a:t>
            </a:r>
            <a:r>
              <a:rPr lang="en-US" sz="1800" b="1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US" sz="1800" b="0">
                <a:solidFill>
                  <a:srgbClr val="000000"/>
                </a:solidFill>
                <a:highlight>
                  <a:srgbClr val="FFFFFF"/>
                </a:highlight>
              </a:rPr>
              <a:t>b</a:t>
            </a:r>
            <a:r>
              <a:rPr lang="en-US" sz="1800" b="1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endParaRPr lang="en-US" sz="1800" b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lnSpc>
                <a:spcPct val="150000"/>
              </a:lnSpc>
            </a:pPr>
            <a:r>
              <a:rPr lang="en-US" sz="1800" b="0">
                <a:solidFill>
                  <a:srgbClr val="000000"/>
                </a:solidFill>
                <a:highlight>
                  <a:srgbClr val="FFFFFF"/>
                </a:highlight>
              </a:rPr>
              <a:t>r </a:t>
            </a:r>
            <a:r>
              <a:rPr lang="en-US" sz="1800" b="1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US" sz="1800" b="0">
                <a:solidFill>
                  <a:srgbClr val="000000"/>
                </a:solidFill>
                <a:highlight>
                  <a:srgbClr val="FFFFFF"/>
                </a:highlight>
              </a:rPr>
              <a:t> np</a:t>
            </a:r>
            <a:r>
              <a:rPr lang="en-US" sz="1800" b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n-US" sz="1800" b="0">
                <a:solidFill>
                  <a:srgbClr val="000000"/>
                </a:solidFill>
                <a:highlight>
                  <a:srgbClr val="FFFFFF"/>
                </a:highlight>
              </a:rPr>
              <a:t>random</a:t>
            </a:r>
            <a:r>
              <a:rPr lang="en-US" sz="1800" b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n-US" sz="1800" b="0">
                <a:solidFill>
                  <a:srgbClr val="000000"/>
                </a:solidFill>
                <a:highlight>
                  <a:srgbClr val="FFFFFF"/>
                </a:highlight>
              </a:rPr>
              <a:t>rand</a:t>
            </a:r>
            <a:r>
              <a:rPr lang="en-US" sz="1800" b="1">
                <a:solidFill>
                  <a:srgbClr val="000080"/>
                </a:solidFill>
                <a:highlight>
                  <a:srgbClr val="FFFFFF"/>
                </a:highlight>
              </a:rPr>
              <a:t>()</a:t>
            </a:r>
            <a:endParaRPr lang="en-US" sz="1800" b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lnSpc>
                <a:spcPct val="150000"/>
              </a:lnSpc>
            </a:pPr>
            <a:r>
              <a:rPr lang="en-US" sz="1800" b="0">
                <a:solidFill>
                  <a:srgbClr val="000000"/>
                </a:solidFill>
                <a:highlight>
                  <a:srgbClr val="FFFFFF"/>
                </a:highlight>
              </a:rPr>
              <a:t>r </a:t>
            </a:r>
            <a:r>
              <a:rPr lang="en-US" sz="1800" b="1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US" sz="1800" b="0">
                <a:solidFill>
                  <a:srgbClr val="000000"/>
                </a:solidFill>
                <a:highlight>
                  <a:srgbClr val="FFFFFF"/>
                </a:highlight>
              </a:rPr>
              <a:t> m </a:t>
            </a:r>
            <a:r>
              <a:rPr lang="en-US" sz="1800" b="1">
                <a:solidFill>
                  <a:srgbClr val="000080"/>
                </a:solidFill>
                <a:highlight>
                  <a:srgbClr val="FFFFFF"/>
                </a:highlight>
              </a:rPr>
              <a:t>+</a:t>
            </a:r>
            <a:r>
              <a:rPr lang="en-US" sz="1800" b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800" b="1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US" sz="1800" b="0">
                <a:solidFill>
                  <a:srgbClr val="000000"/>
                </a:solidFill>
                <a:highlight>
                  <a:srgbClr val="FFFFFF"/>
                </a:highlight>
              </a:rPr>
              <a:t>n</a:t>
            </a:r>
            <a:r>
              <a:rPr lang="en-US" sz="1800" b="1">
                <a:solidFill>
                  <a:srgbClr val="000080"/>
                </a:solidFill>
                <a:highlight>
                  <a:srgbClr val="FFFFFF"/>
                </a:highlight>
              </a:rPr>
              <a:t>-</a:t>
            </a:r>
            <a:r>
              <a:rPr lang="en-US" sz="1800" b="0">
                <a:solidFill>
                  <a:srgbClr val="000000"/>
                </a:solidFill>
                <a:highlight>
                  <a:srgbClr val="FFFFFF"/>
                </a:highlight>
              </a:rPr>
              <a:t>m</a:t>
            </a:r>
            <a:r>
              <a:rPr lang="en-US" sz="1800" b="1">
                <a:solidFill>
                  <a:srgbClr val="000080"/>
                </a:solidFill>
                <a:highlight>
                  <a:srgbClr val="FFFFFF"/>
                </a:highlight>
              </a:rPr>
              <a:t>)*</a:t>
            </a:r>
            <a:r>
              <a:rPr lang="en-US" sz="1800" b="0">
                <a:solidFill>
                  <a:srgbClr val="000000"/>
                </a:solidFill>
                <a:highlight>
                  <a:srgbClr val="FFFFFF"/>
                </a:highlight>
              </a:rPr>
              <a:t>r</a:t>
            </a:r>
          </a:p>
          <a:p>
            <a:pPr>
              <a:lnSpc>
                <a:spcPct val="150000"/>
              </a:lnSpc>
            </a:pPr>
            <a:r>
              <a:rPr lang="pt-BR" sz="1800" b="0">
                <a:solidFill>
                  <a:srgbClr val="000000"/>
                </a:solidFill>
                <a:highlight>
                  <a:srgbClr val="FFFFFF"/>
                </a:highlight>
              </a:rPr>
              <a:t>r </a:t>
            </a:r>
            <a:r>
              <a:rPr lang="pt-BR" sz="1800" b="1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pt-BR" sz="1800" b="0">
                <a:solidFill>
                  <a:srgbClr val="000000"/>
                </a:solidFill>
                <a:highlight>
                  <a:srgbClr val="FFFFFF"/>
                </a:highlight>
              </a:rPr>
              <a:t> np</a:t>
            </a:r>
            <a:r>
              <a:rPr lang="pt-BR" sz="1800" b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pt-BR" sz="1800" b="0">
                <a:solidFill>
                  <a:srgbClr val="000000"/>
                </a:solidFill>
                <a:highlight>
                  <a:srgbClr val="FFFFFF"/>
                </a:highlight>
              </a:rPr>
              <a:t>power</a:t>
            </a:r>
            <a:r>
              <a:rPr lang="pt-BR" sz="1800" b="1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pt-BR" sz="1800" b="0">
                <a:solidFill>
                  <a:srgbClr val="FF0000"/>
                </a:solidFill>
                <a:highlight>
                  <a:srgbClr val="FFFFFF"/>
                </a:highlight>
              </a:rPr>
              <a:t>10</a:t>
            </a:r>
            <a:r>
              <a:rPr lang="pt-BR" sz="1800" b="1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pt-BR" sz="1800" b="0">
                <a:solidFill>
                  <a:srgbClr val="000000"/>
                </a:solidFill>
                <a:highlight>
                  <a:srgbClr val="FFFFFF"/>
                </a:highlight>
              </a:rPr>
              <a:t>r</a:t>
            </a:r>
            <a:r>
              <a:rPr lang="pt-BR" sz="1800" b="1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endParaRPr lang="en-US"/>
          </a:p>
        </p:txBody>
      </p:sp>
      <p:sp>
        <p:nvSpPr>
          <p:cNvPr id="12" name="Hộp Văn bản 11"/>
          <p:cNvSpPr txBox="1"/>
          <p:nvPr/>
        </p:nvSpPr>
        <p:spPr>
          <a:xfrm>
            <a:off x="8981440" y="2548153"/>
            <a:ext cx="2015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Linear interval [a,b]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Trong-Hop Do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  <p:bldP spid="11" grpId="0"/>
      <p:bldP spid="1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hỗ dành sẵn cho Nội dung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Hình ảnh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9341"/>
            <a:ext cx="12192000" cy="6479318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Trong-Hop Do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title"/>
          </p:nvPr>
        </p:nvSpPr>
        <p:spPr>
          <a:xfrm>
            <a:off x="482600" y="202565"/>
            <a:ext cx="10515600" cy="762635"/>
          </a:xfrm>
        </p:spPr>
        <p:txBody>
          <a:bodyPr>
            <a:normAutofit/>
          </a:bodyPr>
          <a:lstStyle/>
          <a:p>
            <a:r>
              <a:rPr lang="en-US" sz="3600" b="1"/>
              <a:t>Hyperparameters for exponentially weighted averate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Hộp Văn bản 4"/>
              <p:cNvSpPr txBox="1"/>
              <p:nvPr/>
            </p:nvSpPr>
            <p:spPr>
              <a:xfrm>
                <a:off x="1462825" y="1437617"/>
                <a:ext cx="273094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=0.9   …   0.999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5" name="Hộp Văn bản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2825" y="1437617"/>
                <a:ext cx="2730940" cy="461665"/>
              </a:xfrm>
              <a:prstGeom prst="rect">
                <a:avLst/>
              </a:prstGeom>
              <a:blipFill rotWithShape="1">
                <a:blip r:embed="rId2"/>
                <a:stretch>
                  <a:fillRect l="-223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grpSp>
        <p:nvGrpSpPr>
          <p:cNvPr id="12" name="Nhóm 11"/>
          <p:cNvGrpSpPr/>
          <p:nvPr/>
        </p:nvGrpSpPr>
        <p:grpSpPr>
          <a:xfrm>
            <a:off x="2172097" y="1966277"/>
            <a:ext cx="1883335" cy="605483"/>
            <a:chOff x="1249680" y="1669922"/>
            <a:chExt cx="1883335" cy="605483"/>
          </a:xfrm>
        </p:grpSpPr>
        <p:sp>
          <p:nvSpPr>
            <p:cNvPr id="6" name="Hộp Văn bản 5"/>
            <p:cNvSpPr txBox="1"/>
            <p:nvPr/>
          </p:nvSpPr>
          <p:spPr>
            <a:xfrm>
              <a:off x="1249680" y="1813740"/>
              <a:ext cx="4956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>
                  <a:solidFill>
                    <a:srgbClr val="00B050"/>
                  </a:solidFill>
                </a:rPr>
                <a:t>10</a:t>
              </a:r>
            </a:p>
          </p:txBody>
        </p:sp>
        <p:sp>
          <p:nvSpPr>
            <p:cNvPr id="7" name="Hộp Văn bản 6"/>
            <p:cNvSpPr txBox="1"/>
            <p:nvPr/>
          </p:nvSpPr>
          <p:spPr>
            <a:xfrm>
              <a:off x="2326384" y="1813650"/>
              <a:ext cx="80663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>
                  <a:solidFill>
                    <a:srgbClr val="00B050"/>
                  </a:solidFill>
                </a:rPr>
                <a:t>1000</a:t>
              </a:r>
            </a:p>
          </p:txBody>
        </p:sp>
        <p:cxnSp>
          <p:nvCxnSpPr>
            <p:cNvPr id="9" name="Đường kết nối Mũi tên Thẳng 8"/>
            <p:cNvCxnSpPr/>
            <p:nvPr/>
          </p:nvCxnSpPr>
          <p:spPr>
            <a:xfrm>
              <a:off x="1459032" y="1669922"/>
              <a:ext cx="0" cy="182880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Đường kết nối Mũi tên Thẳng 10"/>
            <p:cNvCxnSpPr/>
            <p:nvPr/>
          </p:nvCxnSpPr>
          <p:spPr>
            <a:xfrm>
              <a:off x="2688335" y="1669922"/>
              <a:ext cx="0" cy="182880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Hộp Văn bản 12"/>
              <p:cNvSpPr txBox="1"/>
              <p:nvPr/>
            </p:nvSpPr>
            <p:spPr>
              <a:xfrm>
                <a:off x="930094" y="2719854"/>
                <a:ext cx="326692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1−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=0.1   …   0.001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13" name="Hộp Văn bản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094" y="2719854"/>
                <a:ext cx="3266920" cy="461665"/>
              </a:xfrm>
              <a:prstGeom prst="rect">
                <a:avLst/>
              </a:prstGeom>
              <a:blipFill rotWithShape="1">
                <a:blip r:embed="rId3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Hộp Văn bản 13"/>
              <p:cNvSpPr txBox="1"/>
              <p:nvPr/>
            </p:nvSpPr>
            <p:spPr>
              <a:xfrm>
                <a:off x="7660519" y="1193047"/>
                <a:ext cx="2905245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2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−3,−1</m:t>
                          </m:r>
                        </m:e>
                      </m:d>
                    </m:oMath>
                  </m:oMathPara>
                </a14:m>
                <a:endParaRPr lang="en-US" sz="2400" b="0"/>
              </a:p>
              <a:p>
                <a:pPr>
                  <a:lnSpc>
                    <a:spcPct val="2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1−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</m:sSup>
                    </m:oMath>
                  </m:oMathPara>
                </a14:m>
                <a:endParaRPr lang="en-US" sz="2400"/>
              </a:p>
              <a:p>
                <a:pPr>
                  <a:lnSpc>
                    <a:spcPct val="2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=1−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</m:sSup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14" name="Hộp Văn bản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0519" y="1193047"/>
                <a:ext cx="2905245" cy="2308324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Hộp Văn bản 14"/>
              <p:cNvSpPr txBox="1"/>
              <p:nvPr/>
            </p:nvSpPr>
            <p:spPr>
              <a:xfrm>
                <a:off x="745232" y="3747683"/>
                <a:ext cx="384502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:    0.9000     →      0.9005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15" name="Hộp Văn bản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232" y="3747683"/>
                <a:ext cx="3845027" cy="461665"/>
              </a:xfrm>
              <a:prstGeom prst="rect">
                <a:avLst/>
              </a:prstGeom>
              <a:blipFill rotWithShape="1">
                <a:blip r:embed="rId5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Hộp Văn bản 16"/>
              <p:cNvSpPr txBox="1"/>
              <p:nvPr/>
            </p:nvSpPr>
            <p:spPr>
              <a:xfrm>
                <a:off x="4872942" y="3747683"/>
                <a:ext cx="263405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0"/>
                  <a:t>(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0.0005</m:t>
                    </m:r>
                  </m:oMath>
                </a14:m>
                <a:r>
                  <a:rPr lang="en-US" sz="2400"/>
                  <a:t> difference)</a:t>
                </a:r>
              </a:p>
            </p:txBody>
          </p:sp>
        </mc:Choice>
        <mc:Fallback xmlns="">
          <p:sp>
            <p:nvSpPr>
              <p:cNvPr id="17" name="Hộp Văn bản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2942" y="3747683"/>
                <a:ext cx="2634054" cy="461665"/>
              </a:xfrm>
              <a:prstGeom prst="rect">
                <a:avLst/>
              </a:prstGeom>
              <a:blipFill rotWithShape="1">
                <a:blip r:embed="rId6"/>
                <a:stretch>
                  <a:fillRect l="-3472" t="-10526" r="-1620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Hộp Văn bản 17"/>
              <p:cNvSpPr txBox="1"/>
              <p:nvPr/>
            </p:nvSpPr>
            <p:spPr>
              <a:xfrm>
                <a:off x="749525" y="4976749"/>
                <a:ext cx="384502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:    0.9990     →      0.9995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18" name="Hộp Văn bản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525" y="4976749"/>
                <a:ext cx="3845027" cy="461665"/>
              </a:xfrm>
              <a:prstGeom prst="rect">
                <a:avLst/>
              </a:prstGeom>
              <a:blipFill rotWithShape="1">
                <a:blip r:embed="rId7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Hộp Văn bản 18"/>
              <p:cNvSpPr txBox="1"/>
              <p:nvPr/>
            </p:nvSpPr>
            <p:spPr>
              <a:xfrm>
                <a:off x="4872942" y="4976748"/>
                <a:ext cx="263405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0"/>
                  <a:t>(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0.0005</m:t>
                    </m:r>
                  </m:oMath>
                </a14:m>
                <a:r>
                  <a:rPr lang="en-US" sz="2400"/>
                  <a:t> difference)</a:t>
                </a:r>
              </a:p>
            </p:txBody>
          </p:sp>
        </mc:Choice>
        <mc:Fallback xmlns="">
          <p:sp>
            <p:nvSpPr>
              <p:cNvPr id="19" name="Hộp Văn bản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2942" y="4976748"/>
                <a:ext cx="2634054" cy="461665"/>
              </a:xfrm>
              <a:prstGeom prst="rect">
                <a:avLst/>
              </a:prstGeom>
              <a:blipFill rotWithShape="1">
                <a:blip r:embed="rId8"/>
                <a:stretch>
                  <a:fillRect l="-3472" t="-10526" r="-1620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grpSp>
        <p:nvGrpSpPr>
          <p:cNvPr id="21" name="Nhóm 20"/>
          <p:cNvGrpSpPr/>
          <p:nvPr/>
        </p:nvGrpSpPr>
        <p:grpSpPr>
          <a:xfrm>
            <a:off x="1789583" y="4238301"/>
            <a:ext cx="2627800" cy="605483"/>
            <a:chOff x="1249680" y="1669922"/>
            <a:chExt cx="2627800" cy="605483"/>
          </a:xfrm>
        </p:grpSpPr>
        <p:sp>
          <p:nvSpPr>
            <p:cNvPr id="22" name="Hộp Văn bản 21"/>
            <p:cNvSpPr txBox="1"/>
            <p:nvPr/>
          </p:nvSpPr>
          <p:spPr>
            <a:xfrm>
              <a:off x="1249680" y="1813740"/>
              <a:ext cx="4956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>
                  <a:solidFill>
                    <a:srgbClr val="00B050"/>
                  </a:solidFill>
                </a:rPr>
                <a:t>10</a:t>
              </a:r>
            </a:p>
          </p:txBody>
        </p:sp>
        <p:sp>
          <p:nvSpPr>
            <p:cNvPr id="23" name="Hộp Văn bản 22"/>
            <p:cNvSpPr txBox="1"/>
            <p:nvPr/>
          </p:nvSpPr>
          <p:spPr>
            <a:xfrm>
              <a:off x="2993905" y="1813740"/>
              <a:ext cx="88357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>
                  <a:solidFill>
                    <a:srgbClr val="00B050"/>
                  </a:solidFill>
                </a:rPr>
                <a:t>10.05</a:t>
              </a:r>
            </a:p>
          </p:txBody>
        </p:sp>
        <p:cxnSp>
          <p:nvCxnSpPr>
            <p:cNvPr id="24" name="Đường kết nối Mũi tên Thẳng 23"/>
            <p:cNvCxnSpPr/>
            <p:nvPr/>
          </p:nvCxnSpPr>
          <p:spPr>
            <a:xfrm>
              <a:off x="1459032" y="1669922"/>
              <a:ext cx="0" cy="182880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Đường kết nối Mũi tên Thẳng 24"/>
            <p:cNvCxnSpPr/>
            <p:nvPr/>
          </p:nvCxnSpPr>
          <p:spPr>
            <a:xfrm>
              <a:off x="3405967" y="1669922"/>
              <a:ext cx="0" cy="182880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Nhóm 25"/>
          <p:cNvGrpSpPr/>
          <p:nvPr/>
        </p:nvGrpSpPr>
        <p:grpSpPr>
          <a:xfrm>
            <a:off x="1558089" y="5438413"/>
            <a:ext cx="2859294" cy="605483"/>
            <a:chOff x="1018186" y="1669922"/>
            <a:chExt cx="2859294" cy="605483"/>
          </a:xfrm>
        </p:grpSpPr>
        <p:sp>
          <p:nvSpPr>
            <p:cNvPr id="27" name="Hộp Văn bản 26"/>
            <p:cNvSpPr txBox="1"/>
            <p:nvPr/>
          </p:nvSpPr>
          <p:spPr>
            <a:xfrm>
              <a:off x="1018186" y="1813740"/>
              <a:ext cx="80663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>
                  <a:solidFill>
                    <a:srgbClr val="00B050"/>
                  </a:solidFill>
                </a:rPr>
                <a:t>1000</a:t>
              </a:r>
            </a:p>
          </p:txBody>
        </p:sp>
        <p:sp>
          <p:nvSpPr>
            <p:cNvPr id="28" name="Hộp Văn bản 27"/>
            <p:cNvSpPr txBox="1"/>
            <p:nvPr/>
          </p:nvSpPr>
          <p:spPr>
            <a:xfrm>
              <a:off x="3070849" y="1813740"/>
              <a:ext cx="80663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>
                  <a:solidFill>
                    <a:srgbClr val="00B050"/>
                  </a:solidFill>
                </a:rPr>
                <a:t>2000</a:t>
              </a:r>
            </a:p>
          </p:txBody>
        </p:sp>
        <p:cxnSp>
          <p:nvCxnSpPr>
            <p:cNvPr id="29" name="Đường kết nối Mũi tên Thẳng 28"/>
            <p:cNvCxnSpPr/>
            <p:nvPr/>
          </p:nvCxnSpPr>
          <p:spPr>
            <a:xfrm>
              <a:off x="1459032" y="1669922"/>
              <a:ext cx="0" cy="182880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Đường kết nối Mũi tên Thẳng 29"/>
            <p:cNvCxnSpPr/>
            <p:nvPr/>
          </p:nvCxnSpPr>
          <p:spPr>
            <a:xfrm>
              <a:off x="3405967" y="1669922"/>
              <a:ext cx="0" cy="182880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Trong-Hop Do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3" grpId="0"/>
      <p:bldP spid="14" grpId="0"/>
      <p:bldP spid="15" grpId="0"/>
      <p:bldP spid="17" grpId="0"/>
      <p:bldP spid="18" grpId="0"/>
      <p:bldP spid="19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hỗ dành sẵn cho Nội dung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Hình ảnh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764" y="0"/>
            <a:ext cx="11580471" cy="6858000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Trong-Hop Do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hỗ dành sẵn cho Nội dung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7200"/>
              <a:t>Batch Normalization</a:t>
            </a:r>
          </a:p>
        </p:txBody>
      </p:sp>
      <p:pic>
        <p:nvPicPr>
          <p:cNvPr id="4" name="Hình ảnh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3170" y="3429000"/>
            <a:ext cx="6972300" cy="1647825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Trong-Hop Do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Hình ảnh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10783146" cy="6065520"/>
          </a:xfrm>
          <a:prstGeom prst="rect">
            <a:avLst/>
          </a:prstGeom>
        </p:spPr>
      </p:pic>
      <p:pic>
        <p:nvPicPr>
          <p:cNvPr id="5" name="Hình ảnh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9651" y="933294"/>
            <a:ext cx="2074499" cy="992505"/>
          </a:xfrm>
          <a:prstGeom prst="rect">
            <a:avLst/>
          </a:prstGeom>
        </p:spPr>
      </p:pic>
      <p:pic>
        <p:nvPicPr>
          <p:cNvPr id="6" name="Hình ảnh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86820" y="990120"/>
            <a:ext cx="2300850" cy="935679"/>
          </a:xfrm>
          <a:prstGeom prst="rect">
            <a:avLst/>
          </a:prstGeom>
        </p:spPr>
      </p:pic>
      <p:pic>
        <p:nvPicPr>
          <p:cNvPr id="7" name="Hình ảnh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80340" y="1052036"/>
            <a:ext cx="1847579" cy="755020"/>
          </a:xfrm>
          <a:prstGeom prst="rect">
            <a:avLst/>
          </a:prstGeom>
          <a:ln w="12700">
            <a:noFill/>
          </a:ln>
        </p:spPr>
      </p:pic>
      <p:grpSp>
        <p:nvGrpSpPr>
          <p:cNvPr id="11" name="Nhóm 10"/>
          <p:cNvGrpSpPr/>
          <p:nvPr/>
        </p:nvGrpSpPr>
        <p:grpSpPr>
          <a:xfrm>
            <a:off x="5460598" y="2535210"/>
            <a:ext cx="6143032" cy="1787579"/>
            <a:chOff x="5460598" y="2535210"/>
            <a:chExt cx="6143032" cy="1787579"/>
          </a:xfrm>
        </p:grpSpPr>
        <p:pic>
          <p:nvPicPr>
            <p:cNvPr id="8" name="Hình ảnh 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460598" y="2535210"/>
              <a:ext cx="2497152" cy="1787579"/>
            </a:xfrm>
            <a:prstGeom prst="rect">
              <a:avLst/>
            </a:prstGeom>
          </p:spPr>
        </p:pic>
        <p:pic>
          <p:nvPicPr>
            <p:cNvPr id="9" name="Hình ảnh 8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020188" y="2535210"/>
              <a:ext cx="2583442" cy="1735680"/>
            </a:xfrm>
            <a:prstGeom prst="rect">
              <a:avLst/>
            </a:prstGeom>
          </p:spPr>
        </p:pic>
        <p:sp>
          <p:nvSpPr>
            <p:cNvPr id="10" name="Mũi tên: Phải 9"/>
            <p:cNvSpPr/>
            <p:nvPr/>
          </p:nvSpPr>
          <p:spPr>
            <a:xfrm>
              <a:off x="8234017" y="3101870"/>
              <a:ext cx="528983" cy="32713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2" name="Hình ảnh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7462" y="4696779"/>
            <a:ext cx="4172189" cy="136874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Hộp Văn bản 12"/>
              <p:cNvSpPr txBox="1"/>
              <p:nvPr/>
            </p:nvSpPr>
            <p:spPr>
              <a:xfrm>
                <a:off x="1855500" y="3850135"/>
                <a:ext cx="732572" cy="4871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13" name="Hộp Văn bản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5500" y="3850135"/>
                <a:ext cx="732572" cy="487185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Hộp Văn bản 13"/>
              <p:cNvSpPr txBox="1"/>
              <p:nvPr/>
            </p:nvSpPr>
            <p:spPr>
              <a:xfrm>
                <a:off x="2584262" y="3911246"/>
                <a:ext cx="1141787" cy="38831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[3]</m:t>
                          </m:r>
                        </m:sup>
                      </m:sSup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4" name="Hộp Văn bản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4262" y="3911246"/>
                <a:ext cx="1141787" cy="388311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cxnSp>
        <p:nvCxnSpPr>
          <p:cNvPr id="16" name="Đường kết nối Mũi tên Thẳng 15"/>
          <p:cNvCxnSpPr/>
          <p:nvPr/>
        </p:nvCxnSpPr>
        <p:spPr>
          <a:xfrm>
            <a:off x="2124075" y="4270889"/>
            <a:ext cx="214280" cy="3792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Đường kết nối Mũi tên Thẳng 19"/>
          <p:cNvCxnSpPr/>
          <p:nvPr/>
        </p:nvCxnSpPr>
        <p:spPr>
          <a:xfrm flipH="1">
            <a:off x="2750821" y="4248150"/>
            <a:ext cx="337184" cy="5353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Hộp Văn bản 23"/>
              <p:cNvSpPr txBox="1"/>
              <p:nvPr/>
            </p:nvSpPr>
            <p:spPr>
              <a:xfrm>
                <a:off x="5656900" y="4835499"/>
                <a:ext cx="6111032" cy="4871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>
                    <a:latin typeface="Calibri (Thân)"/>
                  </a:rPr>
                  <a:t>Can we normalize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[2]</m:t>
                        </m:r>
                      </m:sup>
                    </m:sSup>
                  </m:oMath>
                </a14:m>
                <a:r>
                  <a:rPr lang="en-US" sz="2400">
                    <a:latin typeface="Calibri (Thân)"/>
                  </a:rPr>
                  <a:t> to train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vi-VN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vi-VN" sz="24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vi-VN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vi-VN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d>
                      </m:sup>
                    </m:sSup>
                    <m:r>
                      <a:rPr lang="vi-VN" sz="2400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vi-VN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vi-VN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vi-VN" sz="2400" b="0" i="1" smtClean="0">
                            <a:latin typeface="Cambria Math" panose="02040503050406030204" pitchFamily="18" charset="0"/>
                          </a:rPr>
                          <m:t>[3]</m:t>
                        </m:r>
                      </m:sup>
                    </m:sSup>
                  </m:oMath>
                </a14:m>
                <a:r>
                  <a:rPr lang="vi-VN" sz="2400">
                    <a:latin typeface="Calibri (Thân)"/>
                  </a:rPr>
                  <a:t> faster?</a:t>
                </a:r>
                <a:endParaRPr lang="en-US" sz="2400">
                  <a:latin typeface="Calibri (Thân)"/>
                </a:endParaRPr>
              </a:p>
            </p:txBody>
          </p:sp>
        </mc:Choice>
        <mc:Fallback xmlns="">
          <p:sp>
            <p:nvSpPr>
              <p:cNvPr id="24" name="Hộp Văn bản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6900" y="4835499"/>
                <a:ext cx="6111032" cy="487185"/>
              </a:xfrm>
              <a:prstGeom prst="rect">
                <a:avLst/>
              </a:prstGeom>
              <a:blipFill rotWithShape="1">
                <a:blip r:embed="rId12"/>
                <a:stretch>
                  <a:fillRect l="-1597" t="-5000" r="-499" b="-2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Hộp Văn bản 24"/>
              <p:cNvSpPr txBox="1"/>
              <p:nvPr/>
            </p:nvSpPr>
            <p:spPr>
              <a:xfrm>
                <a:off x="5591077" y="5581141"/>
                <a:ext cx="2110321" cy="4133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vi-VN" sz="20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vi-VN" sz="2000"/>
                  <a:t> Normalize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vi-VN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vi-VN" sz="20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r>
                          <a:rPr lang="vi-VN" sz="2000" b="0" i="1" smtClean="0">
                            <a:latin typeface="Cambria Math" panose="02040503050406030204" pitchFamily="18" charset="0"/>
                          </a:rPr>
                          <m:t>[2]</m:t>
                        </m:r>
                      </m:sup>
                    </m:sSup>
                  </m:oMath>
                </a14:m>
                <a:endParaRPr lang="en-US" sz="2000"/>
              </a:p>
            </p:txBody>
          </p:sp>
        </mc:Choice>
        <mc:Fallback xmlns="">
          <p:sp>
            <p:nvSpPr>
              <p:cNvPr id="25" name="Hộp Văn bản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1077" y="5581141"/>
                <a:ext cx="2110321" cy="413318"/>
              </a:xfrm>
              <a:prstGeom prst="rect">
                <a:avLst/>
              </a:prstGeom>
              <a:blipFill rotWithShape="1">
                <a:blip r:embed="rId13"/>
                <a:stretch>
                  <a:fillRect t="-5970" b="-268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Trong-Hop Do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24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title"/>
          </p:nvPr>
        </p:nvSpPr>
        <p:spPr>
          <a:xfrm>
            <a:off x="287481" y="219652"/>
            <a:ext cx="10515600" cy="736311"/>
          </a:xfrm>
        </p:spPr>
        <p:txBody>
          <a:bodyPr>
            <a:normAutofit/>
          </a:bodyPr>
          <a:lstStyle/>
          <a:p>
            <a:r>
              <a:rPr lang="vi-VN" sz="3600" b="1"/>
              <a:t>Implement Batch Normalization</a:t>
            </a:r>
            <a:endParaRPr lang="en-US" sz="3600" b="1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Hộp Văn bản 6"/>
              <p:cNvSpPr txBox="1"/>
              <p:nvPr/>
            </p:nvSpPr>
            <p:spPr>
              <a:xfrm>
                <a:off x="1070263" y="1360214"/>
                <a:ext cx="4900572" cy="3886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vi-VN"/>
                  <a:t>Batch normalize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vi-V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vi-VN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r>
                          <a:rPr lang="vi-VN" b="0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vi-VN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vi-VN" b="0" i="1" smtClean="0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p>
                    <m:r>
                      <a:rPr lang="vi-VN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vi-V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vi-VN" b="0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vi-VN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vi-V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vi-VN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</m:d>
                        <m:d>
                          <m:dPr>
                            <m:ctrlPr>
                              <a:rPr lang="vi-V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vi-V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vi-VN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vi-V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vi-VN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vi-VN" b="0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vi-VN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vi-VN" b="0" i="1" smtClean="0">
                            <a:latin typeface="Cambria Math" panose="02040503050406030204" pitchFamily="18" charset="0"/>
                          </a:rPr>
                          <m:t>](2)</m:t>
                        </m:r>
                      </m:sup>
                    </m:sSup>
                    <m:r>
                      <a:rPr lang="vi-VN" b="0" i="1" smtClean="0">
                        <a:latin typeface="Cambria Math" panose="02040503050406030204" pitchFamily="18" charset="0"/>
                      </a:rPr>
                      <m:t>,…,</m:t>
                    </m:r>
                    <m:sSup>
                      <m:sSupPr>
                        <m:ctrlPr>
                          <a:rPr lang="vi-V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vi-VN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vi-V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vi-VN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</m:d>
                        <m:d>
                          <m:dPr>
                            <m:ctrlPr>
                              <a:rPr lang="vi-V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vi-VN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</m:d>
                      </m:sup>
                    </m:sSup>
                    <m:r>
                      <a:rPr lang="vi-VN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7" name="Hộp Văn bản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0263" y="1360214"/>
                <a:ext cx="4900572" cy="388633"/>
              </a:xfrm>
              <a:prstGeom prst="rect">
                <a:avLst/>
              </a:prstGeom>
              <a:blipFill rotWithShape="1">
                <a:blip r:embed="rId3"/>
                <a:stretch>
                  <a:fillRect l="-1121" t="-3125" b="-234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pic>
        <p:nvPicPr>
          <p:cNvPr id="9" name="Hình ảnh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1063" y="2153098"/>
            <a:ext cx="2000250" cy="904875"/>
          </a:xfrm>
          <a:prstGeom prst="rect">
            <a:avLst/>
          </a:prstGeom>
        </p:spPr>
      </p:pic>
      <p:pic>
        <p:nvPicPr>
          <p:cNvPr id="10" name="Hình ảnh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1063" y="3251488"/>
            <a:ext cx="2705100" cy="895350"/>
          </a:xfrm>
          <a:prstGeom prst="rect">
            <a:avLst/>
          </a:prstGeom>
        </p:spPr>
      </p:pic>
      <p:pic>
        <p:nvPicPr>
          <p:cNvPr id="11" name="Hình ảnh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3463" y="4356420"/>
            <a:ext cx="2400300" cy="895350"/>
          </a:xfrm>
          <a:prstGeom prst="rect">
            <a:avLst/>
          </a:prstGeom>
        </p:spPr>
      </p:pic>
      <p:pic>
        <p:nvPicPr>
          <p:cNvPr id="12" name="Hình ảnh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35363" y="5436436"/>
            <a:ext cx="2476500" cy="533400"/>
          </a:xfrm>
          <a:prstGeom prst="rect">
            <a:avLst/>
          </a:prstGeom>
        </p:spPr>
      </p:pic>
      <p:cxnSp>
        <p:nvCxnSpPr>
          <p:cNvPr id="14" name="Đường kết nối Mũi tên Thẳng 13"/>
          <p:cNvCxnSpPr/>
          <p:nvPr/>
        </p:nvCxnSpPr>
        <p:spPr>
          <a:xfrm flipH="1" flipV="1">
            <a:off x="2174242" y="5969836"/>
            <a:ext cx="1757678" cy="2786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Đường kết nối Mũi tên Thẳng 16"/>
          <p:cNvCxnSpPr/>
          <p:nvPr/>
        </p:nvCxnSpPr>
        <p:spPr>
          <a:xfrm flipH="1" flipV="1">
            <a:off x="3520550" y="5872480"/>
            <a:ext cx="411370" cy="3149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Hộp Văn bản 19"/>
          <p:cNvSpPr txBox="1"/>
          <p:nvPr/>
        </p:nvSpPr>
        <p:spPr>
          <a:xfrm>
            <a:off x="3931920" y="6063775"/>
            <a:ext cx="2441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/>
              <a:t>Learnable parameters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Hộp Văn bản 20"/>
              <p:cNvSpPr txBox="1"/>
              <p:nvPr/>
            </p:nvSpPr>
            <p:spPr>
              <a:xfrm>
                <a:off x="5012846" y="3204057"/>
                <a:ext cx="6284413" cy="3929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vi-VN" b="0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vi-VN"/>
                  <a:t> and </a:t>
                </a:r>
                <a14:m>
                  <m:oMath xmlns:m="http://schemas.openxmlformats.org/officeDocument/2006/math">
                    <m:r>
                      <a:rPr lang="vi-VN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vi-VN"/>
                  <a:t> are used to set whatever mean and variance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vi-V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vi-VN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vi-V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vi-VN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</m:d>
                      </m:sup>
                    </m:sSup>
                  </m:oMath>
                </a14:m>
                <a:r>
                  <a:rPr lang="vi-VN"/>
                  <a:t> </a:t>
                </a:r>
                <a:endParaRPr lang="en-US"/>
              </a:p>
            </p:txBody>
          </p:sp>
        </mc:Choice>
        <mc:Fallback xmlns="">
          <p:sp>
            <p:nvSpPr>
              <p:cNvPr id="21" name="Hộp Văn bản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2846" y="3204057"/>
                <a:ext cx="6284413" cy="392993"/>
              </a:xfrm>
              <a:prstGeom prst="rect">
                <a:avLst/>
              </a:prstGeom>
              <a:blipFill rotWithShape="1">
                <a:blip r:embed="rId8"/>
                <a:stretch>
                  <a:fillRect t="-4688" b="-234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pic>
        <p:nvPicPr>
          <p:cNvPr id="22" name="Hình ảnh 2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63646" y="3785249"/>
            <a:ext cx="2914650" cy="685800"/>
          </a:xfrm>
          <a:prstGeom prst="rect">
            <a:avLst/>
          </a:prstGeom>
        </p:spPr>
      </p:pic>
      <p:pic>
        <p:nvPicPr>
          <p:cNvPr id="23" name="Hình ảnh 2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72787" y="3918599"/>
            <a:ext cx="1238250" cy="419100"/>
          </a:xfrm>
          <a:prstGeom prst="rect">
            <a:avLst/>
          </a:prstGeom>
        </p:spPr>
      </p:pic>
      <p:sp>
        <p:nvSpPr>
          <p:cNvPr id="24" name="Mũi tên: Phải 23"/>
          <p:cNvSpPr/>
          <p:nvPr/>
        </p:nvSpPr>
        <p:spPr>
          <a:xfrm>
            <a:off x="8098389" y="4139774"/>
            <a:ext cx="202565" cy="976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Trong-Hop Do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4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title"/>
          </p:nvPr>
        </p:nvSpPr>
        <p:spPr>
          <a:xfrm>
            <a:off x="479385" y="98908"/>
            <a:ext cx="10515600" cy="792344"/>
          </a:xfrm>
        </p:spPr>
        <p:txBody>
          <a:bodyPr>
            <a:normAutofit/>
          </a:bodyPr>
          <a:lstStyle/>
          <a:p>
            <a:r>
              <a:rPr lang="en-US" sz="3600" b="1"/>
              <a:t>Recap normal network</a:t>
            </a:r>
          </a:p>
        </p:txBody>
      </p:sp>
      <p:pic>
        <p:nvPicPr>
          <p:cNvPr id="4" name="Hình ảnh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590" y="1043652"/>
            <a:ext cx="10315395" cy="350187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Hộp Văn bản 4"/>
              <p:cNvSpPr txBox="1"/>
              <p:nvPr/>
            </p:nvSpPr>
            <p:spPr>
              <a:xfrm>
                <a:off x="348552" y="1548307"/>
                <a:ext cx="54957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5" name="Hộp Văn bản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552" y="1548307"/>
                <a:ext cx="549574" cy="461665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Hộp Văn bản 5"/>
              <p:cNvSpPr txBox="1"/>
              <p:nvPr/>
            </p:nvSpPr>
            <p:spPr>
              <a:xfrm>
                <a:off x="348552" y="2432227"/>
                <a:ext cx="55669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6" name="Hộp Văn bản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552" y="2432227"/>
                <a:ext cx="556691" cy="461665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Hộp Văn bản 6"/>
              <p:cNvSpPr txBox="1"/>
              <p:nvPr/>
            </p:nvSpPr>
            <p:spPr>
              <a:xfrm>
                <a:off x="355669" y="3316147"/>
                <a:ext cx="55669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7" name="Hộp Văn bản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669" y="3316147"/>
                <a:ext cx="556691" cy="461665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Hộp Văn bản 7"/>
              <p:cNvSpPr txBox="1"/>
              <p:nvPr/>
            </p:nvSpPr>
            <p:spPr>
              <a:xfrm>
                <a:off x="10770335" y="2376374"/>
                <a:ext cx="43037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8" name="Hộp Văn bản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70335" y="2376374"/>
                <a:ext cx="430374" cy="461665"/>
              </a:xfrm>
              <a:prstGeom prst="rect">
                <a:avLst/>
              </a:prstGeom>
              <a:blipFill rotWithShape="1">
                <a:blip r:embed="rId7"/>
                <a:stretch>
                  <a:fillRect t="-3947" r="-22857"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Hộp Văn bản 8"/>
              <p:cNvSpPr txBox="1"/>
              <p:nvPr/>
            </p:nvSpPr>
            <p:spPr>
              <a:xfrm>
                <a:off x="1299390" y="1343812"/>
                <a:ext cx="1245534" cy="4214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p>
                    </m:oMath>
                  </m:oMathPara>
                </a14:m>
                <a:endParaRPr lang="en-US" sz="2000"/>
              </a:p>
            </p:txBody>
          </p:sp>
        </mc:Choice>
        <mc:Fallback xmlns="">
          <p:sp>
            <p:nvSpPr>
              <p:cNvPr id="9" name="Hộp Văn bản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9390" y="1343812"/>
                <a:ext cx="1245534" cy="421462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Hộp Văn bản 10"/>
              <p:cNvSpPr txBox="1"/>
              <p:nvPr/>
            </p:nvSpPr>
            <p:spPr>
              <a:xfrm>
                <a:off x="3333209" y="3314319"/>
                <a:ext cx="1269065" cy="4518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→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bSup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1" name="Hộp Văn bản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3209" y="3314319"/>
                <a:ext cx="1269065" cy="451855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Hộp Văn bản 11"/>
              <p:cNvSpPr txBox="1"/>
              <p:nvPr/>
            </p:nvSpPr>
            <p:spPr>
              <a:xfrm>
                <a:off x="4548205" y="1133081"/>
                <a:ext cx="1245534" cy="4214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[2]</m:t>
                          </m:r>
                        </m:sup>
                      </m:sSup>
                    </m:oMath>
                  </m:oMathPara>
                </a14:m>
                <a:endParaRPr lang="en-US" sz="2000"/>
              </a:p>
            </p:txBody>
          </p:sp>
        </mc:Choice>
        <mc:Fallback xmlns="">
          <p:sp>
            <p:nvSpPr>
              <p:cNvPr id="12" name="Hộp Văn bản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8205" y="1133081"/>
                <a:ext cx="1245534" cy="421462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Hộp Văn bản 14"/>
              <p:cNvSpPr txBox="1"/>
              <p:nvPr/>
            </p:nvSpPr>
            <p:spPr>
              <a:xfrm>
                <a:off x="5737185" y="3355472"/>
                <a:ext cx="1269065" cy="4396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[2]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→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[2]</m:t>
                          </m:r>
                        </m:sup>
                      </m:sSubSup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5" name="Hộp Văn bản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7185" y="3355472"/>
                <a:ext cx="1269065" cy="439608"/>
              </a:xfrm>
              <a:prstGeom prst="rect">
                <a:avLst/>
              </a:prstGeom>
              <a:blipFill rotWithShape="1">
                <a:blip r:embed="rId11"/>
                <a:stretch>
                  <a:fillRect b="-13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Hộp Văn bản 15"/>
              <p:cNvSpPr txBox="1"/>
              <p:nvPr/>
            </p:nvSpPr>
            <p:spPr>
              <a:xfrm>
                <a:off x="5758134" y="1575337"/>
                <a:ext cx="1269065" cy="4393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[2]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→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[2]</m:t>
                          </m:r>
                        </m:sup>
                      </m:sSubSup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6" name="Hộp Văn bản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8134" y="1575337"/>
                <a:ext cx="1269065" cy="439351"/>
              </a:xfrm>
              <a:prstGeom prst="rect">
                <a:avLst/>
              </a:prstGeom>
              <a:blipFill rotWithShape="1">
                <a:blip r:embed="rId12"/>
                <a:stretch>
                  <a:fillRect b="-2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Hộp Văn bản 16"/>
              <p:cNvSpPr txBox="1"/>
              <p:nvPr/>
            </p:nvSpPr>
            <p:spPr>
              <a:xfrm>
                <a:off x="680141" y="5329485"/>
                <a:ext cx="45986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17" name="Hộp Văn bản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141" y="5329485"/>
                <a:ext cx="459869" cy="461665"/>
              </a:xfrm>
              <a:prstGeom prst="rect">
                <a:avLst/>
              </a:prstGeom>
              <a:blipFill rotWithShape="1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grpSp>
        <p:nvGrpSpPr>
          <p:cNvPr id="19" name="Nhóm 18"/>
          <p:cNvGrpSpPr/>
          <p:nvPr/>
        </p:nvGrpSpPr>
        <p:grpSpPr>
          <a:xfrm>
            <a:off x="3333210" y="1333466"/>
            <a:ext cx="1269065" cy="676506"/>
            <a:chOff x="3333210" y="1181066"/>
            <a:chExt cx="1269065" cy="67650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Hộp Văn bản 9"/>
                <p:cNvSpPr txBox="1"/>
                <p:nvPr/>
              </p:nvSpPr>
              <p:spPr>
                <a:xfrm>
                  <a:off x="3333210" y="1418221"/>
                  <a:ext cx="1269065" cy="43935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[1]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[1]</m:t>
                            </m:r>
                          </m:sup>
                        </m:sSubSup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10" name="Hộp Văn bản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3210" y="1418221"/>
                  <a:ext cx="1269065" cy="439351"/>
                </a:xfrm>
                <a:prstGeom prst="rect">
                  <a:avLst/>
                </a:prstGeom>
                <a:blipFill rotWithShape="1">
                  <a:blip r:embed="rId14"/>
                  <a:stretch>
                    <a:fillRect b="-2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  <a:endParaRPr lang="en-US">
                    <a:noFill/>
                  </a:endParaRP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Hộp Văn bản 17"/>
                <p:cNvSpPr txBox="1"/>
                <p:nvPr/>
              </p:nvSpPr>
              <p:spPr>
                <a:xfrm>
                  <a:off x="3768440" y="1181066"/>
                  <a:ext cx="514179" cy="31694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p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[1]</m:t>
                            </m:r>
                          </m:sup>
                        </m:sSup>
                      </m:oMath>
                    </m:oMathPara>
                  </a14:m>
                  <a:endParaRPr lang="en-US" sz="1400"/>
                </a:p>
              </p:txBody>
            </p:sp>
          </mc:Choice>
          <mc:Fallback xmlns="">
            <p:sp>
              <p:nvSpPr>
                <p:cNvPr id="18" name="Hộp Văn bản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68440" y="1181066"/>
                  <a:ext cx="514179" cy="316946"/>
                </a:xfrm>
                <a:prstGeom prst="rect">
                  <a:avLst/>
                </a:prstGeom>
                <a:blipFill rotWithShape="1">
                  <a:blip r:embed="rId15"/>
                  <a:stretch>
                    <a:fillRect b="-192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  <a:endParaRPr lang="en-US">
                    <a:noFill/>
                  </a:endParaRP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Hộp Văn bản 19"/>
              <p:cNvSpPr txBox="1"/>
              <p:nvPr/>
            </p:nvSpPr>
            <p:spPr>
              <a:xfrm>
                <a:off x="3768440" y="3116371"/>
                <a:ext cx="514179" cy="3169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p>
                    </m:oMath>
                  </m:oMathPara>
                </a14:m>
                <a:endParaRPr lang="en-US" sz="1400"/>
              </a:p>
            </p:txBody>
          </p:sp>
        </mc:Choice>
        <mc:Fallback xmlns="">
          <p:sp>
            <p:nvSpPr>
              <p:cNvPr id="20" name="Hộp Văn bản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8440" y="3116371"/>
                <a:ext cx="514179" cy="316946"/>
              </a:xfrm>
              <a:prstGeom prst="rect">
                <a:avLst/>
              </a:prstGeom>
              <a:blipFill rotWithShape="1">
                <a:blip r:embed="rId16"/>
                <a:stretch>
                  <a:fillRect b="-1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Hộp Văn bản 20"/>
              <p:cNvSpPr txBox="1"/>
              <p:nvPr/>
            </p:nvSpPr>
            <p:spPr>
              <a:xfrm>
                <a:off x="6213031" y="1309283"/>
                <a:ext cx="514180" cy="3169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[2]</m:t>
                          </m:r>
                        </m:sup>
                      </m:sSup>
                    </m:oMath>
                  </m:oMathPara>
                </a14:m>
                <a:endParaRPr lang="en-US" sz="1400"/>
              </a:p>
            </p:txBody>
          </p:sp>
        </mc:Choice>
        <mc:Fallback xmlns="">
          <p:sp>
            <p:nvSpPr>
              <p:cNvPr id="21" name="Hộp Văn bản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3031" y="1309283"/>
                <a:ext cx="514180" cy="316946"/>
              </a:xfrm>
              <a:prstGeom prst="rect">
                <a:avLst/>
              </a:prstGeom>
              <a:blipFill rotWithShape="1">
                <a:blip r:embed="rId17"/>
                <a:stretch>
                  <a:fillRect b="-1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Hộp Văn bản 21"/>
              <p:cNvSpPr txBox="1"/>
              <p:nvPr/>
            </p:nvSpPr>
            <p:spPr>
              <a:xfrm>
                <a:off x="6135576" y="3038526"/>
                <a:ext cx="514180" cy="3169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[2]</m:t>
                          </m:r>
                        </m:sup>
                      </m:sSup>
                    </m:oMath>
                  </m:oMathPara>
                </a14:m>
                <a:endParaRPr lang="en-US" sz="1400"/>
              </a:p>
            </p:txBody>
          </p:sp>
        </mc:Choice>
        <mc:Fallback xmlns="">
          <p:sp>
            <p:nvSpPr>
              <p:cNvPr id="22" name="Hộp Văn bản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5576" y="3038526"/>
                <a:ext cx="514180" cy="316946"/>
              </a:xfrm>
              <a:prstGeom prst="rect">
                <a:avLst/>
              </a:prstGeom>
              <a:blipFill rotWithShape="1">
                <a:blip r:embed="rId18"/>
                <a:stretch>
                  <a:fillRect b="-1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cxnSp>
        <p:nvCxnSpPr>
          <p:cNvPr id="24" name="Đường kết nối Mũi tên Thẳng 23"/>
          <p:cNvCxnSpPr>
            <a:stCxn id="17" idx="3"/>
          </p:cNvCxnSpPr>
          <p:nvPr/>
        </p:nvCxnSpPr>
        <p:spPr>
          <a:xfrm flipV="1">
            <a:off x="1140010" y="5548325"/>
            <a:ext cx="147479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Hộp Văn bản 24"/>
              <p:cNvSpPr txBox="1"/>
              <p:nvPr/>
            </p:nvSpPr>
            <p:spPr>
              <a:xfrm>
                <a:off x="2614807" y="5318164"/>
                <a:ext cx="749051" cy="4871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25" name="Hộp Văn bản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4807" y="5318164"/>
                <a:ext cx="749051" cy="487185"/>
              </a:xfrm>
              <a:prstGeom prst="rect">
                <a:avLst/>
              </a:prstGeom>
              <a:blipFill rotWithShape="1"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Hộp Văn bản 25"/>
              <p:cNvSpPr txBox="1"/>
              <p:nvPr/>
            </p:nvSpPr>
            <p:spPr>
              <a:xfrm>
                <a:off x="1160242" y="5010856"/>
                <a:ext cx="1245534" cy="4214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p>
                    </m:oMath>
                  </m:oMathPara>
                </a14:m>
                <a:endParaRPr lang="en-US" sz="2000"/>
              </a:p>
            </p:txBody>
          </p:sp>
        </mc:Choice>
        <mc:Fallback xmlns="">
          <p:sp>
            <p:nvSpPr>
              <p:cNvPr id="26" name="Hộp Văn bản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0242" y="5010856"/>
                <a:ext cx="1245534" cy="421462"/>
              </a:xfrm>
              <a:prstGeom prst="rect">
                <a:avLst/>
              </a:prstGeom>
              <a:blipFill rotWithShape="1"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cxnSp>
        <p:nvCxnSpPr>
          <p:cNvPr id="27" name="Đường kết nối Mũi tên Thẳng 26"/>
          <p:cNvCxnSpPr/>
          <p:nvPr/>
        </p:nvCxnSpPr>
        <p:spPr>
          <a:xfrm flipV="1">
            <a:off x="3291766" y="5561829"/>
            <a:ext cx="147479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Hộp Văn bản 27"/>
              <p:cNvSpPr txBox="1"/>
              <p:nvPr/>
            </p:nvSpPr>
            <p:spPr>
              <a:xfrm>
                <a:off x="3692724" y="5060214"/>
                <a:ext cx="608564" cy="3811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p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8" name="Hộp Văn bản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2724" y="5060214"/>
                <a:ext cx="608564" cy="381130"/>
              </a:xfrm>
              <a:prstGeom prst="rect">
                <a:avLst/>
              </a:prstGeom>
              <a:blipFill rotWithShape="1">
                <a:blip r:embed="rId21"/>
                <a:stretch>
                  <a:fillRect b="-63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Hộp Văn bản 28"/>
              <p:cNvSpPr txBox="1"/>
              <p:nvPr/>
            </p:nvSpPr>
            <p:spPr>
              <a:xfrm>
                <a:off x="4766563" y="5309852"/>
                <a:ext cx="752129" cy="4871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29" name="Hộp Văn bản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6563" y="5309852"/>
                <a:ext cx="752129" cy="487185"/>
              </a:xfrm>
              <a:prstGeom prst="rect">
                <a:avLst/>
              </a:prstGeom>
              <a:blipFill rotWithShape="1"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cxnSp>
        <p:nvCxnSpPr>
          <p:cNvPr id="30" name="Đường kết nối Mũi tên Thẳng 29"/>
          <p:cNvCxnSpPr/>
          <p:nvPr/>
        </p:nvCxnSpPr>
        <p:spPr>
          <a:xfrm flipV="1">
            <a:off x="5496723" y="5584929"/>
            <a:ext cx="147479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Hộp Văn bản 30"/>
              <p:cNvSpPr txBox="1"/>
              <p:nvPr/>
            </p:nvSpPr>
            <p:spPr>
              <a:xfrm>
                <a:off x="6971520" y="5354768"/>
                <a:ext cx="749051" cy="4871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31" name="Hộp Văn bản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1520" y="5354768"/>
                <a:ext cx="749051" cy="487185"/>
              </a:xfrm>
              <a:prstGeom prst="rect">
                <a:avLst/>
              </a:prstGeom>
              <a:blipFill rotWithShape="1"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Hộp Văn bản 31"/>
              <p:cNvSpPr txBox="1"/>
              <p:nvPr/>
            </p:nvSpPr>
            <p:spPr>
              <a:xfrm>
                <a:off x="5516955" y="5047460"/>
                <a:ext cx="1245534" cy="4214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[2]</m:t>
                          </m:r>
                        </m:sup>
                      </m:sSup>
                    </m:oMath>
                  </m:oMathPara>
                </a14:m>
                <a:endParaRPr lang="en-US" sz="2000"/>
              </a:p>
            </p:txBody>
          </p:sp>
        </mc:Choice>
        <mc:Fallback xmlns="">
          <p:sp>
            <p:nvSpPr>
              <p:cNvPr id="32" name="Hộp Văn bản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6955" y="5047460"/>
                <a:ext cx="1245534" cy="421462"/>
              </a:xfrm>
              <a:prstGeom prst="rect">
                <a:avLst/>
              </a:prstGeom>
              <a:blipFill rotWithShape="1"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cxnSp>
        <p:nvCxnSpPr>
          <p:cNvPr id="33" name="Đường kết nối Mũi tên Thẳng 32"/>
          <p:cNvCxnSpPr/>
          <p:nvPr/>
        </p:nvCxnSpPr>
        <p:spPr>
          <a:xfrm flipV="1">
            <a:off x="7720571" y="5542834"/>
            <a:ext cx="147479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Hộp Văn bản 33"/>
              <p:cNvSpPr txBox="1"/>
              <p:nvPr/>
            </p:nvSpPr>
            <p:spPr>
              <a:xfrm>
                <a:off x="8138551" y="5047460"/>
                <a:ext cx="608565" cy="3811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[2]</m:t>
                          </m:r>
                        </m:sup>
                      </m:sSup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4" name="Hộp Văn bản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8551" y="5047460"/>
                <a:ext cx="608565" cy="381130"/>
              </a:xfrm>
              <a:prstGeom prst="rect">
                <a:avLst/>
              </a:prstGeom>
              <a:blipFill rotWithShape="1">
                <a:blip r:embed="rId25"/>
                <a:stretch>
                  <a:fillRect b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Hộp Văn bản 34"/>
              <p:cNvSpPr txBox="1"/>
              <p:nvPr/>
            </p:nvSpPr>
            <p:spPr>
              <a:xfrm>
                <a:off x="9237283" y="5258191"/>
                <a:ext cx="752129" cy="4871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35" name="Hộp Văn bản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7283" y="5258191"/>
                <a:ext cx="752129" cy="487185"/>
              </a:xfrm>
              <a:prstGeom prst="rect">
                <a:avLst/>
              </a:prstGeom>
              <a:blipFill rotWithShape="1"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Hộp Văn bản 35"/>
              <p:cNvSpPr txBox="1"/>
              <p:nvPr/>
            </p:nvSpPr>
            <p:spPr>
              <a:xfrm>
                <a:off x="9989412" y="5258191"/>
                <a:ext cx="4106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6" name="Hộp Văn bản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9412" y="5258191"/>
                <a:ext cx="410689" cy="369332"/>
              </a:xfrm>
              <a:prstGeom prst="rect">
                <a:avLst/>
              </a:prstGeom>
              <a:blipFill rotWithShape="1"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Trong-Hop Do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1" grpId="0"/>
      <p:bldP spid="12" grpId="0"/>
      <p:bldP spid="15" grpId="0"/>
      <p:bldP spid="16" grpId="0"/>
      <p:bldP spid="17" grpId="0"/>
      <p:bldP spid="20" grpId="0"/>
      <p:bldP spid="21" grpId="0"/>
      <p:bldP spid="22" grpId="0"/>
      <p:bldP spid="25" grpId="0"/>
      <p:bldP spid="26" grpId="0"/>
      <p:bldP spid="28" grpId="0"/>
      <p:bldP spid="29" grpId="0"/>
      <p:bldP spid="31" grpId="0"/>
      <p:bldP spid="32" grpId="0"/>
      <p:bldP spid="34" grpId="0"/>
      <p:bldP spid="35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Hình ảnh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559" y="551017"/>
            <a:ext cx="11705491" cy="3862045"/>
          </a:xfrm>
          <a:prstGeom prst="rect">
            <a:avLst/>
          </a:prstGeom>
        </p:spPr>
      </p:pic>
      <p:sp>
        <p:nvSpPr>
          <p:cNvPr id="2" name="Tiêu đề 1"/>
          <p:cNvSpPr>
            <a:spLocks noGrp="1"/>
          </p:cNvSpPr>
          <p:nvPr>
            <p:ph type="title"/>
          </p:nvPr>
        </p:nvSpPr>
        <p:spPr>
          <a:xfrm>
            <a:off x="479385" y="98908"/>
            <a:ext cx="10515600" cy="792344"/>
          </a:xfrm>
        </p:spPr>
        <p:txBody>
          <a:bodyPr>
            <a:normAutofit/>
          </a:bodyPr>
          <a:lstStyle/>
          <a:p>
            <a:r>
              <a:rPr lang="en-US" sz="3600" b="1"/>
              <a:t>Adding batch norm to a network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Hộp Văn bản 4"/>
              <p:cNvSpPr txBox="1"/>
              <p:nvPr/>
            </p:nvSpPr>
            <p:spPr>
              <a:xfrm>
                <a:off x="140206" y="1213027"/>
                <a:ext cx="54957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5" name="Hộp Văn bản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206" y="1213027"/>
                <a:ext cx="549574" cy="461665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Hộp Văn bản 5"/>
              <p:cNvSpPr txBox="1"/>
              <p:nvPr/>
            </p:nvSpPr>
            <p:spPr>
              <a:xfrm>
                <a:off x="140206" y="2096947"/>
                <a:ext cx="55669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6" name="Hộp Văn bản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206" y="2096947"/>
                <a:ext cx="556691" cy="461665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Hộp Văn bản 6"/>
              <p:cNvSpPr txBox="1"/>
              <p:nvPr/>
            </p:nvSpPr>
            <p:spPr>
              <a:xfrm>
                <a:off x="147323" y="2980867"/>
                <a:ext cx="55669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7" name="Hộp Văn bản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323" y="2980867"/>
                <a:ext cx="556691" cy="461665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Hộp Văn bản 7"/>
              <p:cNvSpPr txBox="1"/>
              <p:nvPr/>
            </p:nvSpPr>
            <p:spPr>
              <a:xfrm>
                <a:off x="11720756" y="2072611"/>
                <a:ext cx="43037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8" name="Hộp Văn bản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20756" y="2072611"/>
                <a:ext cx="430374" cy="461665"/>
              </a:xfrm>
              <a:prstGeom prst="rect">
                <a:avLst/>
              </a:prstGeom>
              <a:blipFill rotWithShape="1">
                <a:blip r:embed="rId7"/>
                <a:stretch>
                  <a:fillRect t="-3947" r="-22857"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Hộp Văn bản 8"/>
              <p:cNvSpPr txBox="1"/>
              <p:nvPr/>
            </p:nvSpPr>
            <p:spPr>
              <a:xfrm>
                <a:off x="1205967" y="1072466"/>
                <a:ext cx="1141786" cy="38831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p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9" name="Hộp Văn bản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5967" y="1072466"/>
                <a:ext cx="1141786" cy="388311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Hộp Văn bản 11"/>
              <p:cNvSpPr txBox="1"/>
              <p:nvPr/>
            </p:nvSpPr>
            <p:spPr>
              <a:xfrm>
                <a:off x="4688071" y="1026022"/>
                <a:ext cx="1141786" cy="38831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[2]</m:t>
                          </m:r>
                        </m:sup>
                      </m:sSup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2" name="Hộp Văn bản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8071" y="1026022"/>
                <a:ext cx="1141786" cy="388311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Hộp Văn bản 16"/>
              <p:cNvSpPr txBox="1"/>
              <p:nvPr/>
            </p:nvSpPr>
            <p:spPr>
              <a:xfrm>
                <a:off x="386236" y="4495156"/>
                <a:ext cx="45986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17" name="Hộp Văn bản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236" y="4495156"/>
                <a:ext cx="459869" cy="461665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cxnSp>
        <p:nvCxnSpPr>
          <p:cNvPr id="24" name="Đường kết nối Mũi tên Thẳng 23"/>
          <p:cNvCxnSpPr>
            <a:stCxn id="17" idx="3"/>
          </p:cNvCxnSpPr>
          <p:nvPr/>
        </p:nvCxnSpPr>
        <p:spPr>
          <a:xfrm flipV="1">
            <a:off x="846105" y="4713996"/>
            <a:ext cx="118872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Hộp Văn bản 24"/>
              <p:cNvSpPr txBox="1"/>
              <p:nvPr/>
            </p:nvSpPr>
            <p:spPr>
              <a:xfrm>
                <a:off x="1986809" y="4453167"/>
                <a:ext cx="749051" cy="4871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25" name="Hộp Văn bản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6809" y="4453167"/>
                <a:ext cx="749051" cy="487185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Hộp Văn bản 25"/>
              <p:cNvSpPr txBox="1"/>
              <p:nvPr/>
            </p:nvSpPr>
            <p:spPr>
              <a:xfrm>
                <a:off x="866337" y="4176527"/>
                <a:ext cx="1245534" cy="4214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p>
                    </m:oMath>
                  </m:oMathPara>
                </a14:m>
                <a:endParaRPr lang="en-US" sz="2000"/>
              </a:p>
            </p:txBody>
          </p:sp>
        </mc:Choice>
        <mc:Fallback xmlns="">
          <p:sp>
            <p:nvSpPr>
              <p:cNvPr id="26" name="Hộp Văn bản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337" y="4176527"/>
                <a:ext cx="1245534" cy="421462"/>
              </a:xfrm>
              <a:prstGeom prst="rect">
                <a:avLst/>
              </a:prstGeom>
              <a:blipFill rotWithShape="1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Hộp Văn bản 27"/>
              <p:cNvSpPr txBox="1"/>
              <p:nvPr/>
            </p:nvSpPr>
            <p:spPr>
              <a:xfrm>
                <a:off x="4650912" y="4176527"/>
                <a:ext cx="654923" cy="4133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p>
                    </m:oMath>
                  </m:oMathPara>
                </a14:m>
                <a:endParaRPr lang="en-US" sz="2000"/>
              </a:p>
            </p:txBody>
          </p:sp>
        </mc:Choice>
        <mc:Fallback xmlns="">
          <p:sp>
            <p:nvSpPr>
              <p:cNvPr id="28" name="Hộp Văn bản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0912" y="4176527"/>
                <a:ext cx="654923" cy="413318"/>
              </a:xfrm>
              <a:prstGeom prst="rect">
                <a:avLst/>
              </a:prstGeom>
              <a:blipFill rotWithShape="1">
                <a:blip r:embed="rId13"/>
                <a:stretch>
                  <a:fillRect b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Hộp Văn bản 28"/>
              <p:cNvSpPr txBox="1"/>
              <p:nvPr/>
            </p:nvSpPr>
            <p:spPr>
              <a:xfrm>
                <a:off x="5442299" y="4475523"/>
                <a:ext cx="752129" cy="4871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29" name="Hộp Văn bản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2299" y="4475523"/>
                <a:ext cx="752129" cy="487185"/>
              </a:xfrm>
              <a:prstGeom prst="rect">
                <a:avLst/>
              </a:prstGeom>
              <a:blipFill rotWithShape="1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Hộp Văn bản 30"/>
              <p:cNvSpPr txBox="1"/>
              <p:nvPr/>
            </p:nvSpPr>
            <p:spPr>
              <a:xfrm>
                <a:off x="7197465" y="4435657"/>
                <a:ext cx="749051" cy="4871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31" name="Hộp Văn bản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7465" y="4435657"/>
                <a:ext cx="749051" cy="487185"/>
              </a:xfrm>
              <a:prstGeom prst="rect">
                <a:avLst/>
              </a:prstGeom>
              <a:blipFill rotWithShape="1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Hộp Văn bản 31"/>
              <p:cNvSpPr txBox="1"/>
              <p:nvPr/>
            </p:nvSpPr>
            <p:spPr>
              <a:xfrm>
                <a:off x="6015414" y="4245992"/>
                <a:ext cx="1245534" cy="4214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[2]</m:t>
                          </m:r>
                        </m:sup>
                      </m:sSup>
                    </m:oMath>
                  </m:oMathPara>
                </a14:m>
                <a:endParaRPr lang="en-US" sz="2000"/>
              </a:p>
            </p:txBody>
          </p:sp>
        </mc:Choice>
        <mc:Fallback xmlns="">
          <p:sp>
            <p:nvSpPr>
              <p:cNvPr id="32" name="Hộp Văn bản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5414" y="4245992"/>
                <a:ext cx="1245534" cy="421462"/>
              </a:xfrm>
              <a:prstGeom prst="rect">
                <a:avLst/>
              </a:prstGeom>
              <a:blipFill rotWithShape="1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cxnSp>
        <p:nvCxnSpPr>
          <p:cNvPr id="33" name="Đường kết nối Mũi tên Thẳng 32"/>
          <p:cNvCxnSpPr/>
          <p:nvPr/>
        </p:nvCxnSpPr>
        <p:spPr>
          <a:xfrm flipV="1">
            <a:off x="9595937" y="4674343"/>
            <a:ext cx="82296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Hộp Văn bản 33"/>
              <p:cNvSpPr txBox="1"/>
              <p:nvPr/>
            </p:nvSpPr>
            <p:spPr>
              <a:xfrm>
                <a:off x="9745368" y="4233296"/>
                <a:ext cx="608565" cy="3811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[2]</m:t>
                          </m:r>
                        </m:sup>
                      </m:sSup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4" name="Hộp Văn bản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45368" y="4233296"/>
                <a:ext cx="608565" cy="381130"/>
              </a:xfrm>
              <a:prstGeom prst="rect">
                <a:avLst/>
              </a:prstGeom>
              <a:blipFill rotWithShape="1">
                <a:blip r:embed="rId17"/>
                <a:stretch>
                  <a:fillRect b="-63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Hộp Văn bản 34"/>
              <p:cNvSpPr txBox="1"/>
              <p:nvPr/>
            </p:nvSpPr>
            <p:spPr>
              <a:xfrm>
                <a:off x="10385820" y="4389700"/>
                <a:ext cx="752129" cy="4871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35" name="Hộp Văn bản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85820" y="4389700"/>
                <a:ext cx="752129" cy="487185"/>
              </a:xfrm>
              <a:prstGeom prst="rect">
                <a:avLst/>
              </a:prstGeom>
              <a:blipFill rotWithShape="1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Hộp Văn bản 35"/>
              <p:cNvSpPr txBox="1"/>
              <p:nvPr/>
            </p:nvSpPr>
            <p:spPr>
              <a:xfrm>
                <a:off x="11137949" y="4389700"/>
                <a:ext cx="4106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6" name="Hộp Văn bản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37949" y="4389700"/>
                <a:ext cx="410689" cy="369332"/>
              </a:xfrm>
              <a:prstGeom prst="rect">
                <a:avLst/>
              </a:prstGeom>
              <a:blipFill rotWithShape="1"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grpSp>
        <p:nvGrpSpPr>
          <p:cNvPr id="14" name="Nhóm 13"/>
          <p:cNvGrpSpPr/>
          <p:nvPr/>
        </p:nvGrpSpPr>
        <p:grpSpPr>
          <a:xfrm>
            <a:off x="2551335" y="1037771"/>
            <a:ext cx="2225545" cy="766550"/>
            <a:chOff x="2551335" y="1373051"/>
            <a:chExt cx="2225545" cy="766550"/>
          </a:xfrm>
        </p:grpSpPr>
        <p:grpSp>
          <p:nvGrpSpPr>
            <p:cNvPr id="19" name="Nhóm 18"/>
            <p:cNvGrpSpPr/>
            <p:nvPr/>
          </p:nvGrpSpPr>
          <p:grpSpPr>
            <a:xfrm>
              <a:off x="2551335" y="1376157"/>
              <a:ext cx="2225545" cy="763444"/>
              <a:chOff x="2403791" y="1167319"/>
              <a:chExt cx="2225545" cy="76344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Hộp Văn bản 9"/>
                  <p:cNvSpPr txBox="1"/>
                  <p:nvPr/>
                </p:nvSpPr>
                <p:spPr>
                  <a:xfrm>
                    <a:off x="2403791" y="1452940"/>
                    <a:ext cx="2225545" cy="47782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[1]</m:t>
                              </m:r>
                            </m:sup>
                          </m:sSub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→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→</m:t>
                          </m:r>
                          <m:sSubSup>
                            <m:sSub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[1]</m:t>
                              </m:r>
                            </m:sup>
                          </m:sSubSup>
                        </m:oMath>
                      </m:oMathPara>
                    </a14:m>
                    <a:endParaRPr lang="en-US" sz="2000"/>
                  </a:p>
                </p:txBody>
              </p:sp>
            </mc:Choice>
            <mc:Fallback xmlns="">
              <p:sp>
                <p:nvSpPr>
                  <p:cNvPr id="10" name="Hộp Văn bản 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403791" y="1452940"/>
                    <a:ext cx="2225545" cy="477823"/>
                  </a:xfrm>
                  <a:prstGeom prst="rect">
                    <a:avLst/>
                  </a:prstGeom>
                  <a:blipFill rotWithShape="1">
                    <a:blip r:embed="rId20"/>
                    <a:stretch>
                      <a:fillRect b="-256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  <a:endParaRPr lang="en-US">
                      <a:noFill/>
                    </a:endParaRP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Hộp Văn bản 17"/>
                  <p:cNvSpPr txBox="1"/>
                  <p:nvPr/>
                </p:nvSpPr>
                <p:spPr>
                  <a:xfrm>
                    <a:off x="3617771" y="1167319"/>
                    <a:ext cx="514179" cy="31694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[1]</m:t>
                              </m:r>
                            </m:sup>
                          </m:sSup>
                        </m:oMath>
                      </m:oMathPara>
                    </a14:m>
                    <a:endParaRPr lang="en-US" sz="1400"/>
                  </a:p>
                </p:txBody>
              </p:sp>
            </mc:Choice>
            <mc:Fallback xmlns="">
              <p:sp>
                <p:nvSpPr>
                  <p:cNvPr id="18" name="Hộp Văn bản 1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617771" y="1167319"/>
                    <a:ext cx="514179" cy="316946"/>
                  </a:xfrm>
                  <a:prstGeom prst="rect">
                    <a:avLst/>
                  </a:prstGeom>
                  <a:blipFill rotWithShape="1">
                    <a:blip r:embed="rId21"/>
                    <a:stretch>
                      <a:fillRect b="-192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  <a:endParaRPr lang="en-US">
                      <a:noFill/>
                    </a:endParaRP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Hộp Văn bản 2"/>
                <p:cNvSpPr txBox="1"/>
                <p:nvPr/>
              </p:nvSpPr>
              <p:spPr>
                <a:xfrm>
                  <a:off x="2925459" y="1373051"/>
                  <a:ext cx="861453" cy="32258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p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[1]</m:t>
                            </m:r>
                          </m:sup>
                        </m:sSup>
                      </m:oMath>
                    </m:oMathPara>
                  </a14:m>
                  <a:endParaRPr lang="en-US" sz="1400"/>
                </a:p>
              </p:txBody>
            </p:sp>
          </mc:Choice>
          <mc:Fallback xmlns="">
            <p:sp>
              <p:nvSpPr>
                <p:cNvPr id="3" name="Hộp Văn bản 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25459" y="1373051"/>
                  <a:ext cx="861453" cy="322589"/>
                </a:xfrm>
                <a:prstGeom prst="rect">
                  <a:avLst/>
                </a:prstGeom>
                <a:blipFill rotWithShape="1">
                  <a:blip r:embed="rId22"/>
                  <a:stretch>
                    <a:fillRect b="-754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  <a:endParaRPr lang="en-US">
                    <a:noFill/>
                  </a:endParaRPr>
                </a:p>
              </p:txBody>
            </p:sp>
          </mc:Fallback>
        </mc:AlternateContent>
      </p:grpSp>
      <p:grpSp>
        <p:nvGrpSpPr>
          <p:cNvPr id="37" name="Nhóm 36"/>
          <p:cNvGrpSpPr/>
          <p:nvPr/>
        </p:nvGrpSpPr>
        <p:grpSpPr>
          <a:xfrm>
            <a:off x="2498267" y="2702266"/>
            <a:ext cx="2130648" cy="786816"/>
            <a:chOff x="2523450" y="1373051"/>
            <a:chExt cx="2130648" cy="786816"/>
          </a:xfrm>
        </p:grpSpPr>
        <p:grpSp>
          <p:nvGrpSpPr>
            <p:cNvPr id="38" name="Nhóm 37"/>
            <p:cNvGrpSpPr/>
            <p:nvPr/>
          </p:nvGrpSpPr>
          <p:grpSpPr>
            <a:xfrm>
              <a:off x="2523450" y="1376157"/>
              <a:ext cx="2130648" cy="783710"/>
              <a:chOff x="2375906" y="1167319"/>
              <a:chExt cx="2130648" cy="78371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0" name="Hộp Văn bản 39"/>
                  <p:cNvSpPr txBox="1"/>
                  <p:nvPr/>
                </p:nvSpPr>
                <p:spPr>
                  <a:xfrm>
                    <a:off x="2375906" y="1463331"/>
                    <a:ext cx="2130648" cy="48769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[1]</m:t>
                              </m:r>
                            </m:sup>
                          </m:sSub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→</m:t>
                          </m:r>
                          <m:sSubSup>
                            <m:sSub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̃"/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→</m:t>
                          </m:r>
                          <m:sSubSup>
                            <m:sSub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[1]</m:t>
                              </m:r>
                            </m:sup>
                          </m:sSubSup>
                        </m:oMath>
                      </m:oMathPara>
                    </a14:m>
                    <a:endParaRPr lang="en-US" sz="2000"/>
                  </a:p>
                </p:txBody>
              </p:sp>
            </mc:Choice>
            <mc:Fallback xmlns="">
              <p:sp>
                <p:nvSpPr>
                  <p:cNvPr id="40" name="Hộp Văn bản 3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375906" y="1463331"/>
                    <a:ext cx="2130648" cy="487698"/>
                  </a:xfrm>
                  <a:prstGeom prst="rect">
                    <a:avLst/>
                  </a:prstGeom>
                  <a:blipFill rotWithShape="1">
                    <a:blip r:embed="rId23"/>
                    <a:stretch>
                      <a:fillRect b="-125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  <a:endParaRPr lang="en-US">
                      <a:noFill/>
                    </a:endParaRP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Hộp Văn bản 40"/>
                  <p:cNvSpPr txBox="1"/>
                  <p:nvPr/>
                </p:nvSpPr>
                <p:spPr>
                  <a:xfrm>
                    <a:off x="3617771" y="1167319"/>
                    <a:ext cx="514179" cy="31694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[1]</m:t>
                              </m:r>
                            </m:sup>
                          </m:sSup>
                        </m:oMath>
                      </m:oMathPara>
                    </a14:m>
                    <a:endParaRPr lang="en-US" sz="1400"/>
                  </a:p>
                </p:txBody>
              </p:sp>
            </mc:Choice>
            <mc:Fallback xmlns="">
              <p:sp>
                <p:nvSpPr>
                  <p:cNvPr id="41" name="Hộp Văn bản 4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617771" y="1167319"/>
                    <a:ext cx="514179" cy="316946"/>
                  </a:xfrm>
                  <a:prstGeom prst="rect">
                    <a:avLst/>
                  </a:prstGeom>
                  <a:blipFill rotWithShape="1">
                    <a:blip r:embed="rId21"/>
                    <a:stretch>
                      <a:fillRect b="-192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  <a:endParaRPr lang="en-US">
                      <a:noFill/>
                    </a:endParaRP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Hộp Văn bản 38"/>
                <p:cNvSpPr txBox="1"/>
                <p:nvPr/>
              </p:nvSpPr>
              <p:spPr>
                <a:xfrm>
                  <a:off x="2901075" y="1373051"/>
                  <a:ext cx="861453" cy="32258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p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[1]</m:t>
                            </m:r>
                          </m:sup>
                        </m:sSup>
                      </m:oMath>
                    </m:oMathPara>
                  </a14:m>
                  <a:endParaRPr lang="en-US" sz="1400"/>
                </a:p>
              </p:txBody>
            </p:sp>
          </mc:Choice>
          <mc:Fallback xmlns="">
            <p:sp>
              <p:nvSpPr>
                <p:cNvPr id="39" name="Hộp Văn bản 3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01075" y="1373051"/>
                  <a:ext cx="861453" cy="322589"/>
                </a:xfrm>
                <a:prstGeom prst="rect">
                  <a:avLst/>
                </a:prstGeom>
                <a:blipFill rotWithShape="1">
                  <a:blip r:embed="rId24"/>
                  <a:stretch>
                    <a:fillRect b="-754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  <a:endParaRPr lang="en-US">
                    <a:noFill/>
                  </a:endParaRPr>
                </a:p>
              </p:txBody>
            </p:sp>
          </mc:Fallback>
        </mc:AlternateContent>
      </p:grpSp>
      <p:grpSp>
        <p:nvGrpSpPr>
          <p:cNvPr id="52" name="Nhóm 51"/>
          <p:cNvGrpSpPr/>
          <p:nvPr/>
        </p:nvGrpSpPr>
        <p:grpSpPr>
          <a:xfrm>
            <a:off x="5717560" y="1030281"/>
            <a:ext cx="2130647" cy="737207"/>
            <a:chOff x="2589491" y="1373051"/>
            <a:chExt cx="2130647" cy="737207"/>
          </a:xfrm>
        </p:grpSpPr>
        <p:grpSp>
          <p:nvGrpSpPr>
            <p:cNvPr id="53" name="Nhóm 52"/>
            <p:cNvGrpSpPr/>
            <p:nvPr/>
          </p:nvGrpSpPr>
          <p:grpSpPr>
            <a:xfrm>
              <a:off x="2589491" y="1376157"/>
              <a:ext cx="2130647" cy="734101"/>
              <a:chOff x="2441947" y="1167319"/>
              <a:chExt cx="2130647" cy="73410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5" name="Hộp Văn bản 54"/>
                  <p:cNvSpPr txBox="1"/>
                  <p:nvPr/>
                </p:nvSpPr>
                <p:spPr>
                  <a:xfrm>
                    <a:off x="2441947" y="1423597"/>
                    <a:ext cx="2130647" cy="47782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[2]</m:t>
                              </m:r>
                            </m:sup>
                          </m:sSub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→</m:t>
                          </m:r>
                          <m:sSubSup>
                            <m:sSub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̃"/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→</m:t>
                          </m:r>
                          <m:sSubSup>
                            <m:sSub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[2]</m:t>
                              </m:r>
                            </m:sup>
                          </m:sSubSup>
                        </m:oMath>
                      </m:oMathPara>
                    </a14:m>
                    <a:endParaRPr lang="en-US" sz="2000"/>
                  </a:p>
                </p:txBody>
              </p:sp>
            </mc:Choice>
            <mc:Fallback xmlns="">
              <p:sp>
                <p:nvSpPr>
                  <p:cNvPr id="55" name="Hộp Văn bản 5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441947" y="1423597"/>
                    <a:ext cx="2130647" cy="477823"/>
                  </a:xfrm>
                  <a:prstGeom prst="rect">
                    <a:avLst/>
                  </a:prstGeom>
                  <a:blipFill rotWithShape="1">
                    <a:blip r:embed="rId25"/>
                    <a:stretch>
                      <a:fillRect b="-256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  <a:endParaRPr lang="en-US">
                      <a:noFill/>
                    </a:endParaRP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6" name="Hộp Văn bản 55"/>
                  <p:cNvSpPr txBox="1"/>
                  <p:nvPr/>
                </p:nvSpPr>
                <p:spPr>
                  <a:xfrm>
                    <a:off x="3617771" y="1167319"/>
                    <a:ext cx="514180" cy="31694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[2]</m:t>
                              </m:r>
                            </m:sup>
                          </m:sSup>
                        </m:oMath>
                      </m:oMathPara>
                    </a14:m>
                    <a:endParaRPr lang="en-US" sz="1400"/>
                  </a:p>
                </p:txBody>
              </p:sp>
            </mc:Choice>
            <mc:Fallback xmlns="">
              <p:sp>
                <p:nvSpPr>
                  <p:cNvPr id="56" name="Hộp Văn bản 5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617771" y="1167319"/>
                    <a:ext cx="514180" cy="316946"/>
                  </a:xfrm>
                  <a:prstGeom prst="rect">
                    <a:avLst/>
                  </a:prstGeom>
                  <a:blipFill rotWithShape="1">
                    <a:blip r:embed="rId26"/>
                    <a:stretch>
                      <a:fillRect b="-192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  <a:endParaRPr lang="en-US">
                      <a:noFill/>
                    </a:endParaRP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Hộp Văn bản 53"/>
                <p:cNvSpPr txBox="1"/>
                <p:nvPr/>
              </p:nvSpPr>
              <p:spPr>
                <a:xfrm>
                  <a:off x="2925459" y="1373051"/>
                  <a:ext cx="861454" cy="32258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p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[2]</m:t>
                            </m:r>
                          </m:sup>
                        </m:sSup>
                      </m:oMath>
                    </m:oMathPara>
                  </a14:m>
                  <a:endParaRPr lang="en-US" sz="1400"/>
                </a:p>
              </p:txBody>
            </p:sp>
          </mc:Choice>
          <mc:Fallback xmlns="">
            <p:sp>
              <p:nvSpPr>
                <p:cNvPr id="54" name="Hộp Văn bản 5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25459" y="1373051"/>
                  <a:ext cx="861454" cy="322589"/>
                </a:xfrm>
                <a:prstGeom prst="rect">
                  <a:avLst/>
                </a:prstGeom>
                <a:blipFill rotWithShape="1">
                  <a:blip r:embed="rId27"/>
                  <a:stretch>
                    <a:fillRect b="-754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  <a:endParaRPr lang="en-US">
                    <a:noFill/>
                  </a:endParaRPr>
                </a:p>
              </p:txBody>
            </p:sp>
          </mc:Fallback>
        </mc:AlternateContent>
      </p:grpSp>
      <p:grpSp>
        <p:nvGrpSpPr>
          <p:cNvPr id="57" name="Nhóm 56"/>
          <p:cNvGrpSpPr/>
          <p:nvPr/>
        </p:nvGrpSpPr>
        <p:grpSpPr>
          <a:xfrm>
            <a:off x="5726958" y="2694776"/>
            <a:ext cx="2130648" cy="790919"/>
            <a:chOff x="2624072" y="1373051"/>
            <a:chExt cx="2130648" cy="790919"/>
          </a:xfrm>
        </p:grpSpPr>
        <p:grpSp>
          <p:nvGrpSpPr>
            <p:cNvPr id="58" name="Nhóm 57"/>
            <p:cNvGrpSpPr/>
            <p:nvPr/>
          </p:nvGrpSpPr>
          <p:grpSpPr>
            <a:xfrm>
              <a:off x="2624072" y="1376157"/>
              <a:ext cx="2130648" cy="787813"/>
              <a:chOff x="2476528" y="1167319"/>
              <a:chExt cx="2130648" cy="78781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0" name="Hộp Văn bản 59"/>
                  <p:cNvSpPr txBox="1"/>
                  <p:nvPr/>
                </p:nvSpPr>
                <p:spPr>
                  <a:xfrm>
                    <a:off x="2476528" y="1463331"/>
                    <a:ext cx="2130648" cy="49180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[2]</m:t>
                              </m:r>
                            </m:sup>
                          </m:sSub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→</m:t>
                          </m:r>
                          <m:sSubSup>
                            <m:sSub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̃"/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→</m:t>
                          </m:r>
                          <m:sSubSup>
                            <m:sSub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[2]</m:t>
                              </m:r>
                            </m:sup>
                          </m:sSubSup>
                        </m:oMath>
                      </m:oMathPara>
                    </a14:m>
                    <a:endParaRPr lang="en-US" sz="2000"/>
                  </a:p>
                </p:txBody>
              </p:sp>
            </mc:Choice>
            <mc:Fallback xmlns="">
              <p:sp>
                <p:nvSpPr>
                  <p:cNvPr id="60" name="Hộp Văn bản 5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476528" y="1463331"/>
                    <a:ext cx="2130648" cy="491801"/>
                  </a:xfrm>
                  <a:prstGeom prst="rect">
                    <a:avLst/>
                  </a:prstGeom>
                  <a:blipFill rotWithShape="1">
                    <a:blip r:embed="rId2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  <a:endParaRPr lang="en-US">
                      <a:noFill/>
                    </a:endParaRP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1" name="Hộp Văn bản 60"/>
                  <p:cNvSpPr txBox="1"/>
                  <p:nvPr/>
                </p:nvSpPr>
                <p:spPr>
                  <a:xfrm>
                    <a:off x="3617771" y="1167319"/>
                    <a:ext cx="514180" cy="31694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[2]</m:t>
                              </m:r>
                            </m:sup>
                          </m:sSup>
                        </m:oMath>
                      </m:oMathPara>
                    </a14:m>
                    <a:endParaRPr lang="en-US" sz="1400"/>
                  </a:p>
                </p:txBody>
              </p:sp>
            </mc:Choice>
            <mc:Fallback xmlns="">
              <p:sp>
                <p:nvSpPr>
                  <p:cNvPr id="61" name="Hộp Văn bản 6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617771" y="1167319"/>
                    <a:ext cx="514180" cy="316946"/>
                  </a:xfrm>
                  <a:prstGeom prst="rect">
                    <a:avLst/>
                  </a:prstGeom>
                  <a:blipFill rotWithShape="1">
                    <a:blip r:embed="rId26"/>
                    <a:stretch>
                      <a:fillRect b="-192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  <a:endParaRPr lang="en-US">
                      <a:noFill/>
                    </a:endParaRP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Hộp Văn bản 58"/>
                <p:cNvSpPr txBox="1"/>
                <p:nvPr/>
              </p:nvSpPr>
              <p:spPr>
                <a:xfrm>
                  <a:off x="2931555" y="1373051"/>
                  <a:ext cx="861454" cy="32258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p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[2]</m:t>
                            </m:r>
                          </m:sup>
                        </m:sSup>
                      </m:oMath>
                    </m:oMathPara>
                  </a14:m>
                  <a:endParaRPr lang="en-US" sz="1400"/>
                </a:p>
              </p:txBody>
            </p:sp>
          </mc:Choice>
          <mc:Fallback xmlns="">
            <p:sp>
              <p:nvSpPr>
                <p:cNvPr id="59" name="Hộp Văn bản 5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31555" y="1373051"/>
                  <a:ext cx="861454" cy="322589"/>
                </a:xfrm>
                <a:prstGeom prst="rect">
                  <a:avLst/>
                </a:prstGeom>
                <a:blipFill rotWithShape="1">
                  <a:blip r:embed="rId29"/>
                  <a:stretch>
                    <a:fillRect b="-754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  <a:endParaRPr lang="en-US">
                    <a:noFill/>
                  </a:endParaRP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Hộp Văn bản 61"/>
              <p:cNvSpPr txBox="1"/>
              <p:nvPr/>
            </p:nvSpPr>
            <p:spPr>
              <a:xfrm>
                <a:off x="3862102" y="4440946"/>
                <a:ext cx="622957" cy="4871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̃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</m:acc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62" name="Hộp Văn bản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2102" y="4440946"/>
                <a:ext cx="622957" cy="487185"/>
              </a:xfrm>
              <a:prstGeom prst="rect">
                <a:avLst/>
              </a:prstGeom>
              <a:blipFill rotWithShape="1"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cxnSp>
        <p:nvCxnSpPr>
          <p:cNvPr id="63" name="Đường kết nối Mũi tên Thẳng 62"/>
          <p:cNvCxnSpPr/>
          <p:nvPr/>
        </p:nvCxnSpPr>
        <p:spPr>
          <a:xfrm flipV="1">
            <a:off x="2712043" y="4708505"/>
            <a:ext cx="109728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Hộp Văn bản 63"/>
              <p:cNvSpPr txBox="1"/>
              <p:nvPr/>
            </p:nvSpPr>
            <p:spPr>
              <a:xfrm>
                <a:off x="2766649" y="4181781"/>
                <a:ext cx="967608" cy="4214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sz="2000"/>
              </a:p>
            </p:txBody>
          </p:sp>
        </mc:Choice>
        <mc:Fallback xmlns="">
          <p:sp>
            <p:nvSpPr>
              <p:cNvPr id="64" name="Hộp Văn bản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6649" y="4181781"/>
                <a:ext cx="967608" cy="421462"/>
              </a:xfrm>
              <a:prstGeom prst="rect">
                <a:avLst/>
              </a:prstGeom>
              <a:blipFill rotWithShape="1">
                <a:blip r:embed="rId31"/>
                <a:stretch>
                  <a:fillRect l="-3145" r="-1258" b="-144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cxnSp>
        <p:nvCxnSpPr>
          <p:cNvPr id="65" name="Đường kết nối Mũi tên Thẳng 64"/>
          <p:cNvCxnSpPr/>
          <p:nvPr/>
        </p:nvCxnSpPr>
        <p:spPr>
          <a:xfrm flipV="1">
            <a:off x="4507924" y="4689237"/>
            <a:ext cx="73152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Đường kết nối Mũi tên Thẳng 65"/>
          <p:cNvCxnSpPr/>
          <p:nvPr/>
        </p:nvCxnSpPr>
        <p:spPr>
          <a:xfrm flipV="1">
            <a:off x="6107871" y="4691045"/>
            <a:ext cx="118872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Hộp Văn bản 66"/>
              <p:cNvSpPr txBox="1"/>
              <p:nvPr/>
            </p:nvSpPr>
            <p:spPr>
              <a:xfrm>
                <a:off x="8927797" y="4423861"/>
                <a:ext cx="622957" cy="4932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̃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</m:acc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67" name="Hộp Văn bản 6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7797" y="4423861"/>
                <a:ext cx="622957" cy="493277"/>
              </a:xfrm>
              <a:prstGeom prst="rect">
                <a:avLst/>
              </a:prstGeom>
              <a:blipFill rotWithShape="1"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cxnSp>
        <p:nvCxnSpPr>
          <p:cNvPr id="68" name="Đường kết nối Mũi tên Thẳng 67"/>
          <p:cNvCxnSpPr/>
          <p:nvPr/>
        </p:nvCxnSpPr>
        <p:spPr>
          <a:xfrm flipV="1">
            <a:off x="7836092" y="4667896"/>
            <a:ext cx="109728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Hộp Văn bản 68"/>
              <p:cNvSpPr txBox="1"/>
              <p:nvPr/>
            </p:nvSpPr>
            <p:spPr>
              <a:xfrm>
                <a:off x="7890698" y="4141172"/>
                <a:ext cx="967608" cy="4264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sz="2000"/>
              </a:p>
            </p:txBody>
          </p:sp>
        </mc:Choice>
        <mc:Fallback xmlns="">
          <p:sp>
            <p:nvSpPr>
              <p:cNvPr id="69" name="Hộp Văn bản 6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0698" y="4141172"/>
                <a:ext cx="967608" cy="426463"/>
              </a:xfrm>
              <a:prstGeom prst="rect">
                <a:avLst/>
              </a:prstGeom>
              <a:blipFill rotWithShape="1">
                <a:blip r:embed="rId33"/>
                <a:stretch>
                  <a:fillRect l="-2516" r="-1887" b="-1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Hộp Văn bản 22"/>
              <p:cNvSpPr txBox="1"/>
              <p:nvPr/>
            </p:nvSpPr>
            <p:spPr>
              <a:xfrm>
                <a:off x="158971" y="5152506"/>
                <a:ext cx="4520084" cy="12075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400"/>
                  <a:t>Parameter: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[2]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,…</m:t>
                    </m:r>
                  </m:oMath>
                </a14:m>
                <a:endParaRPr lang="en-US" sz="2400" b="0"/>
              </a:p>
              <a:p>
                <a:pPr>
                  <a:lnSpc>
                    <a:spcPct val="150000"/>
                  </a:lnSpc>
                </a:pPr>
                <a:r>
                  <a:rPr lang="en-US" sz="2400"/>
                  <a:t>                 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,…</m:t>
                    </m:r>
                  </m:oMath>
                </a14:m>
                <a:endParaRPr lang="en-US" sz="2400"/>
              </a:p>
            </p:txBody>
          </p:sp>
        </mc:Choice>
        <mc:Fallback xmlns="">
          <p:sp>
            <p:nvSpPr>
              <p:cNvPr id="23" name="Hộp Văn bản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971" y="5152506"/>
                <a:ext cx="4520084" cy="1207510"/>
              </a:xfrm>
              <a:prstGeom prst="rect">
                <a:avLst/>
              </a:prstGeom>
              <a:blipFill rotWithShape="1">
                <a:blip r:embed="rId34"/>
                <a:stretch>
                  <a:fillRect l="-20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sp>
        <p:nvSpPr>
          <p:cNvPr id="70" name="Hộp Văn bản 69"/>
          <p:cNvSpPr txBox="1"/>
          <p:nvPr/>
        </p:nvSpPr>
        <p:spPr>
          <a:xfrm>
            <a:off x="5222687" y="5253656"/>
            <a:ext cx="11913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Update: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Hộp Văn bản 70"/>
              <p:cNvSpPr txBox="1"/>
              <p:nvPr/>
            </p:nvSpPr>
            <p:spPr>
              <a:xfrm>
                <a:off x="6310372" y="5049740"/>
                <a:ext cx="6086474" cy="150220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400" b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≔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𝛼</m:t>
                    </m:r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sub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</m:oMath>
                </a14:m>
                <a:r>
                  <a:rPr lang="en-US" sz="2400" b="0"/>
                  <a:t>,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   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≔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𝛼</m:t>
                    </m:r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</m:oMath>
                </a14:m>
                <a:r>
                  <a:rPr lang="en-US" sz="2400" b="0"/>
                  <a:t>,…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≔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𝛼</m:t>
                    </m:r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[1]</m:t>
                        </m:r>
                      </m:sup>
                    </m:sSubSup>
                  </m:oMath>
                </a14:m>
                <a:r>
                  <a:rPr lang="en-US" sz="2400"/>
                  <a:t>,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   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≔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𝛼</m:t>
                    </m:r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[1]</m:t>
                        </m:r>
                      </m:sup>
                    </m:sSubSup>
                  </m:oMath>
                </a14:m>
                <a:r>
                  <a:rPr lang="en-US" sz="2400"/>
                  <a:t>,…</a:t>
                </a:r>
              </a:p>
            </p:txBody>
          </p:sp>
        </mc:Choice>
        <mc:Fallback xmlns="">
          <p:sp>
            <p:nvSpPr>
              <p:cNvPr id="71" name="Hộp Văn bản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0372" y="5049740"/>
                <a:ext cx="6086474" cy="1502206"/>
              </a:xfrm>
              <a:prstGeom prst="rect">
                <a:avLst/>
              </a:prstGeom>
              <a:blipFill rotWithShape="1">
                <a:blip r:embed="rId35"/>
                <a:stretch>
                  <a:fillRect b="-36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sp>
        <p:nvSpPr>
          <p:cNvPr id="72" name="Ký hiệu &quot;Không Cho phép&quot; 71"/>
          <p:cNvSpPr/>
          <p:nvPr/>
        </p:nvSpPr>
        <p:spPr>
          <a:xfrm>
            <a:off x="3688454" y="5253656"/>
            <a:ext cx="485126" cy="486055"/>
          </a:xfrm>
          <a:prstGeom prst="noSmoking">
            <a:avLst>
              <a:gd name="adj" fmla="val 636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3" name="Ký hiệu &quot;Không Cho phép&quot; 72"/>
          <p:cNvSpPr/>
          <p:nvPr/>
        </p:nvSpPr>
        <p:spPr>
          <a:xfrm>
            <a:off x="2390766" y="5253656"/>
            <a:ext cx="485126" cy="486055"/>
          </a:xfrm>
          <a:prstGeom prst="noSmoking">
            <a:avLst>
              <a:gd name="adj" fmla="val 636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76" name="Đường nối Thẳng 75"/>
          <p:cNvCxnSpPr/>
          <p:nvPr/>
        </p:nvCxnSpPr>
        <p:spPr>
          <a:xfrm flipV="1">
            <a:off x="9239275" y="5484488"/>
            <a:ext cx="2481481" cy="12195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Trong-Hop Do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5" grpId="0"/>
      <p:bldP spid="26" grpId="0"/>
      <p:bldP spid="28" grpId="0"/>
      <p:bldP spid="29" grpId="0"/>
      <p:bldP spid="31" grpId="0"/>
      <p:bldP spid="32" grpId="0"/>
      <p:bldP spid="34" grpId="0"/>
      <p:bldP spid="35" grpId="0"/>
      <p:bldP spid="36" grpId="0"/>
      <p:bldP spid="62" grpId="0"/>
      <p:bldP spid="64" grpId="0"/>
      <p:bldP spid="67" grpId="0"/>
      <p:bldP spid="69" grpId="0"/>
      <p:bldP spid="70" grpId="0"/>
      <p:bldP spid="71" grpId="0"/>
      <p:bldP spid="72" grpId="0" animBg="1"/>
      <p:bldP spid="73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title"/>
          </p:nvPr>
        </p:nvSpPr>
        <p:spPr>
          <a:xfrm>
            <a:off x="294190" y="260953"/>
            <a:ext cx="10515600" cy="676597"/>
          </a:xfrm>
        </p:spPr>
        <p:txBody>
          <a:bodyPr>
            <a:normAutofit/>
          </a:bodyPr>
          <a:lstStyle/>
          <a:p>
            <a:r>
              <a:rPr lang="en-US" sz="3600" b="1"/>
              <a:t>Implement batch norm with mini-batch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hỗ dành sẵn cho Nội dung 2"/>
              <p:cNvSpPr>
                <a:spLocks noGrp="1"/>
              </p:cNvSpPr>
              <p:nvPr>
                <p:ph idx="1"/>
              </p:nvPr>
            </p:nvSpPr>
            <p:spPr>
              <a:xfrm>
                <a:off x="595131" y="1489959"/>
                <a:ext cx="10515600" cy="4351338"/>
              </a:xfrm>
            </p:spPr>
            <p:txBody>
              <a:bodyPr>
                <a:normAutofit/>
              </a:bodyPr>
              <a:lstStyle/>
              <a:p>
                <a:pPr marL="0" lvl="0" indent="0" eaLnBrk="0" fontAlgn="base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</a:pPr>
                <a:r>
                  <a:rPr lang="en-US" altLang="en-US" sz="2000">
                    <a:latin typeface="Arial" panose="020B0604020202020204" pitchFamily="34" charset="0"/>
                  </a:rPr>
                  <a:t>for </a:t>
                </a:r>
                <a14:m>
                  <m:oMath xmlns:m="http://schemas.openxmlformats.org/officeDocument/2006/math">
                    <m:r>
                      <a:rPr lang="en-US" altLang="en-US" sz="200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en-US" sz="2000" i="1" smtClean="0">
                        <a:latin typeface="Cambria Math" panose="02040503050406030204" pitchFamily="18" charset="0"/>
                      </a:rPr>
                      <m:t> = 1… </m:t>
                    </m:r>
                    <m:r>
                      <a:rPr lang="en-US" altLang="en-US" sz="2000" i="1" smtClean="0">
                        <a:latin typeface="Cambria Math" panose="02040503050406030204" pitchFamily="18" charset="0"/>
                      </a:rPr>
                      <m:t>𝑛𝑢𝑚</m:t>
                    </m:r>
                    <m:r>
                      <a:rPr lang="en-US" altLang="en-US" sz="200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en-US" sz="2000">
                    <a:latin typeface="Arial" panose="020B0604020202020204" pitchFamily="34" charset="0"/>
                  </a:rPr>
                  <a:t>(where </a:t>
                </a:r>
                <a14:m>
                  <m:oMath xmlns:m="http://schemas.openxmlformats.org/officeDocument/2006/math">
                    <m:r>
                      <a:rPr lang="en-US" altLang="en-US" sz="2000" i="1" smtClean="0">
                        <a:latin typeface="Cambria Math" panose="02040503050406030204" pitchFamily="18" charset="0"/>
                      </a:rPr>
                      <m:t>𝑛𝑢𝑚</m:t>
                    </m:r>
                  </m:oMath>
                </a14:m>
                <a:r>
                  <a:rPr lang="en-US" altLang="en-US" sz="2000">
                    <a:latin typeface="Arial" panose="020B0604020202020204" pitchFamily="34" charset="0"/>
                  </a:rPr>
                  <a:t> is the number of Mini Batch):</a:t>
                </a:r>
              </a:p>
              <a:p>
                <a:pPr eaLnBrk="0" fontAlgn="base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2000">
                    <a:latin typeface="Arial" panose="020B0604020202020204" pitchFamily="34" charset="0"/>
                  </a:rPr>
                  <a:t>In each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20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en-US" alt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sup>
                    </m:sSup>
                    <m:r>
                      <a:rPr lang="en-US" altLang="en-US" sz="20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en-US" sz="2000">
                    <a:latin typeface="Arial" panose="020B0604020202020204" pitchFamily="34" charset="0"/>
                  </a:rPr>
                  <a:t>perform forward propagation:</a:t>
                </a:r>
              </a:p>
              <a:p>
                <a:pPr lvl="1" eaLnBrk="0" fontAlgn="base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SzPct val="80000"/>
                  <a:buFont typeface="Courier New" panose="02070309020205020404" pitchFamily="49" charset="0"/>
                  <a:buChar char="o"/>
                </a:pPr>
                <a:r>
                  <a:rPr lang="en-US" altLang="en-US" sz="2000">
                    <a:latin typeface="Arial" panose="020B0604020202020204" pitchFamily="34" charset="0"/>
                  </a:rPr>
                  <a:t>Use Batch Norm to transform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20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en-US" alt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altLang="en-US" sz="2000" b="0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altLang="en-US" sz="20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altLang="en-US" sz="2000" b="0" i="1" smtClean="0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p>
                  </m:oMath>
                </a14:m>
                <a:r>
                  <a:rPr lang="en-US" altLang="en-US" sz="2000">
                    <a:latin typeface="Arial" panose="020B0604020202020204" pitchFamily="34" charset="0"/>
                  </a:rPr>
                  <a:t>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lang="en-US" alt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en-US" sz="20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</m:acc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en-US" alt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altLang="en-US" sz="2000" b="0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altLang="en-US" sz="20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altLang="en-US" sz="2000" b="0" i="1" smtClean="0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p>
                  </m:oMath>
                </a14:m>
                <a:r>
                  <a:rPr lang="en-US" altLang="en-US" sz="2000">
                    <a:latin typeface="Arial" panose="020B0604020202020204" pitchFamily="34" charset="0"/>
                  </a:rPr>
                  <a:t>   </a:t>
                </a:r>
              </a:p>
              <a:p>
                <a:pPr eaLnBrk="0" fontAlgn="base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2000">
                    <a:latin typeface="Arial" panose="020B0604020202020204" pitchFamily="34" charset="0"/>
                  </a:rPr>
                  <a:t>Use Back propagation to calculate the gradient: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en-US" sz="20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altLang="en-US" sz="2000" b="0" i="0" smtClean="0">
                            <a:latin typeface="Cambria Math" panose="02040503050406030204" pitchFamily="18" charset="0"/>
                          </a:rPr>
                          <m:t>d</m:t>
                        </m:r>
                      </m:e>
                      <m:sub>
                        <m:r>
                          <a:rPr lang="en-US" altLang="en-US" sz="20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sub>
                      <m:sup>
                        <m:r>
                          <a:rPr lang="en-US" altLang="en-US" sz="2000" b="0" i="1" smtClean="0">
                            <a:latin typeface="Cambria Math" panose="02040503050406030204" pitchFamily="18" charset="0"/>
                          </a:rPr>
                          <m:t>{</m:t>
                        </m:r>
                        <m:r>
                          <a:rPr lang="en-US" alt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en-US" sz="2000" b="0" i="1" smtClean="0">
                            <a:latin typeface="Cambria Math" panose="02040503050406030204" pitchFamily="18" charset="0"/>
                          </a:rPr>
                          <m:t>}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en-US" sz="20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</m:d>
                      </m:sup>
                    </m:sSubSup>
                    <m:r>
                      <a:rPr lang="en-US" altLang="en-US" sz="2000" b="0" i="0" smtClean="0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altLang="en-US" sz="20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altLang="en-US" sz="2000" b="0" i="0" smtClean="0">
                            <a:latin typeface="Cambria Math" panose="02040503050406030204" pitchFamily="18" charset="0"/>
                          </a:rPr>
                          <m:t>d</m:t>
                        </m:r>
                      </m:e>
                      <m:sub>
                        <m:r>
                          <a:rPr lang="en-US" altLang="en-US" sz="2000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sub>
                      <m:sup>
                        <m:r>
                          <a:rPr lang="en-US" altLang="en-US" sz="2000" b="0" i="1" smtClean="0">
                            <a:latin typeface="Cambria Math" panose="02040503050406030204" pitchFamily="18" charset="0"/>
                          </a:rPr>
                          <m:t>{</m:t>
                        </m:r>
                        <m:r>
                          <a:rPr lang="en-US" alt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en-US" sz="2000" b="0" i="1" smtClean="0">
                            <a:latin typeface="Cambria Math" panose="02040503050406030204" pitchFamily="18" charset="0"/>
                          </a:rPr>
                          <m:t>}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en-US" sz="20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</m:d>
                      </m:sup>
                    </m:sSubSup>
                    <m:r>
                      <a:rPr lang="en-US" altLang="en-US" sz="2000" b="0" i="1" smtClean="0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altLang="en-US" sz="20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altLang="en-US" sz="2000" b="0" i="0" smtClean="0">
                            <a:latin typeface="Cambria Math" panose="02040503050406030204" pitchFamily="18" charset="0"/>
                          </a:rPr>
                          <m:t>d</m:t>
                        </m:r>
                      </m:e>
                      <m:sub>
                        <m:r>
                          <a:rPr lang="en-US" altLang="en-US" sz="20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sub>
                      <m:sup>
                        <m:d>
                          <m:dPr>
                            <m:begChr m:val="{"/>
                            <m:endChr m:val="}"/>
                            <m:ctrlPr>
                              <a:rPr lang="en-US" alt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altLang="en-US" sz="2000" b="0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altLang="en-US" sz="20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altLang="en-US" sz="2000" b="0" i="1" smtClean="0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bSup>
                  </m:oMath>
                </a14:m>
                <a:endParaRPr lang="en-US" altLang="en-US" sz="2000">
                  <a:latin typeface="Arial" panose="020B0604020202020204" pitchFamily="34" charset="0"/>
                </a:endParaRPr>
              </a:p>
              <a:p>
                <a:pPr eaLnBrk="0" fontAlgn="base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2000">
                    <a:latin typeface="Arial" panose="020B0604020202020204" pitchFamily="34" charset="0"/>
                  </a:rPr>
                  <a:t>Update parameters:</a:t>
                </a:r>
              </a:p>
              <a:p>
                <a:pPr marL="0" lvl="0" indent="0" eaLnBrk="0" fontAlgn="base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en-US" sz="2000"/>
              </a:p>
            </p:txBody>
          </p:sp>
        </mc:Choice>
        <mc:Fallback xmlns="">
          <p:sp>
            <p:nvSpPr>
              <p:cNvPr id="3" name="Chỗ dành sẵn cho Nội dung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95131" y="1489959"/>
                <a:ext cx="10515600" cy="4351338"/>
              </a:xfrm>
              <a:blipFill rotWithShape="1">
                <a:blip r:embed="rId3"/>
                <a:stretch>
                  <a:fillRect l="-6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1225" y="-274638"/>
            <a:ext cx="190500" cy="16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Hình ảnh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1269" y="4227871"/>
            <a:ext cx="2847975" cy="14668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Hộp Văn bản 6"/>
              <p:cNvSpPr txBox="1"/>
              <p:nvPr/>
            </p:nvSpPr>
            <p:spPr>
              <a:xfrm>
                <a:off x="5570963" y="4229602"/>
                <a:ext cx="3199850" cy="4871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d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−1]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7" name="Hộp Văn bản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0963" y="4229602"/>
                <a:ext cx="3199850" cy="487185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pic>
        <p:nvPicPr>
          <p:cNvPr id="10" name="Hình ảnh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97968" y="4889360"/>
            <a:ext cx="2400300" cy="895350"/>
          </a:xfrm>
          <a:prstGeom prst="rect">
            <a:avLst/>
          </a:prstGeom>
        </p:spPr>
      </p:pic>
      <p:pic>
        <p:nvPicPr>
          <p:cNvPr id="12" name="Hình ảnh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16249" y="5063829"/>
            <a:ext cx="2476500" cy="533400"/>
          </a:xfrm>
          <a:prstGeom prst="rect">
            <a:avLst/>
          </a:prstGeom>
        </p:spPr>
      </p:pic>
      <p:sp>
        <p:nvSpPr>
          <p:cNvPr id="13" name="Ký hiệu &quot;Không Cho phép&quot; 12"/>
          <p:cNvSpPr/>
          <p:nvPr/>
        </p:nvSpPr>
        <p:spPr>
          <a:xfrm>
            <a:off x="8160094" y="4230732"/>
            <a:ext cx="485126" cy="486055"/>
          </a:xfrm>
          <a:prstGeom prst="noSmoking">
            <a:avLst>
              <a:gd name="adj" fmla="val 636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Trong-Hop Do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3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1" name="Hộp Văn bản 40"/>
              <p:cNvSpPr txBox="1"/>
              <p:nvPr/>
            </p:nvSpPr>
            <p:spPr>
              <a:xfrm>
                <a:off x="334915" y="1650514"/>
                <a:ext cx="8716952" cy="50247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p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]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b="0" i="1">
                    <a:solidFill>
                      <a:srgbClr val="00B050"/>
                    </a:solidFill>
                    <a:latin typeface="Cambria Math" panose="02040503050406030204" pitchFamily="18" charset="0"/>
                  </a:rPr>
                  <a:t> 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p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̃"/>
                                <m:ctrlP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]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]</m:t>
                            </m:r>
                          </m:sup>
                        </m:sSup>
                      </m:den>
                    </m:f>
                    <m:f>
                      <m:f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]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̃"/>
                                <m:ctrlP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]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</m:d>
                      </m:sup>
                    </m:sSup>
                    <m:sSup>
                      <m:sSup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</m:d>
                          </m:sup>
                        </m:sSup>
                      </m:e>
                      <m:sup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̃"/>
                                <m:ctrlP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acc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</m:d>
                          </m:sup>
                        </m:sSup>
                      </m:e>
                    </m:d>
                  </m:oMath>
                </a14:m>
                <a:r>
                  <a:rPr lang="en-US">
                    <a:solidFill>
                      <a:srgbClr val="00B050"/>
                    </a:solidFill>
                  </a:rPr>
                  <a:t> 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sSup>
                      <m:sSupPr>
                        <m:ctrlP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</m:d>
                      </m:sup>
                    </m:sSup>
                    <m:r>
                      <a:rPr lang="en-US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]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>
                    <a:solidFill>
                      <a:srgbClr val="00B050"/>
                    </a:solidFill>
                  </a:rPr>
                  <a:t>  ;  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sSup>
                      <m:sSupPr>
                        <m:ctrlP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</m:d>
                      </m:sup>
                    </m:sSup>
                    <m:r>
                      <a:rPr lang="en-US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]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>
                    <a:solidFill>
                      <a:srgbClr val="00B050"/>
                    </a:solidFill>
                  </a:rPr>
                  <a:t> 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</m:d>
                      </m:sup>
                    </m:sSup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]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>
                    <a:solidFill>
                      <a:srgbClr val="00B050"/>
                    </a:solidFill>
                  </a:rPr>
                  <a:t> 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p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]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]</m:t>
                            </m:r>
                          </m:sup>
                        </m:sSup>
                      </m:den>
                    </m:f>
                    <m:f>
                      <m:f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]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]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sup>
                        </m:sSup>
                      </m:e>
                      <m:sup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b="0">
                    <a:solidFill>
                      <a:srgbClr val="00B050"/>
                    </a:solidFill>
                  </a:rPr>
                  <a:t> 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−1]</m:t>
                        </m:r>
                      </m:sup>
                    </m:sSup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−1]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]</m:t>
                            </m:r>
                          </m:sup>
                        </m:sSup>
                      </m:den>
                    </m:f>
                    <m:f>
                      <m:f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]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−1]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</m:d>
                          </m:sup>
                        </m:sSup>
                      </m:e>
                      <m:sup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p>
                  </m:oMath>
                </a14:m>
                <a:r>
                  <a:rPr lang="en-US">
                    <a:solidFill>
                      <a:srgbClr val="00B050"/>
                    </a:solidFill>
                  </a:rPr>
                  <a:t> 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−1]</m:t>
                        </m:r>
                      </m:sup>
                    </m:sSup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−1]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−1]</m:t>
                            </m:r>
                          </m:sup>
                        </m:sSup>
                      </m:den>
                    </m:f>
                    <m:f>
                      <m:fPr>
                        <m:ctrlP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−1]</m:t>
                            </m:r>
                          </m:sup>
                        </m:sSup>
                      </m:num>
                      <m:den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−1]</m:t>
                            </m:r>
                          </m:sup>
                        </m:sSup>
                      </m:den>
                    </m:f>
                    <m:r>
                      <a:rPr lang="en-US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sup>
                    </m:sSup>
                    <m:sSup>
                      <m:sSup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sup>
                        </m:sSup>
                      </m:e>
                      <m:sup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</m:e>
                    </m:d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</m:e>
                      <m:sup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sSup>
                      <m:sSupPr>
                        <m:ctrlP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[2]</m:t>
                        </m:r>
                      </m:sup>
                    </m:sSup>
                  </m:oMath>
                </a14:m>
                <a:r>
                  <a:rPr lang="en-US">
                    <a:solidFill>
                      <a:srgbClr val="00B050"/>
                    </a:solidFill>
                  </a:rPr>
                  <a:t>*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sup>
                        </m:sSup>
                      </m:e>
                      <m:sup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sup>
                        </m:sSup>
                      </m:e>
                    </m:d>
                  </m:oMath>
                </a14:m>
                <a:endParaRPr lang="en-US">
                  <a:solidFill>
                    <a:srgbClr val="00B050"/>
                  </a:solidFill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>
                    <a:solidFill>
                      <a:srgbClr val="00B050"/>
                    </a:solidFill>
                  </a:rPr>
                  <a:t>…</a:t>
                </a:r>
              </a:p>
            </p:txBody>
          </p:sp>
        </mc:Choice>
        <mc:Fallback xmlns="">
          <p:sp>
            <p:nvSpPr>
              <p:cNvPr id="41" name="Hộp Văn bản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915" y="1650514"/>
                <a:ext cx="8716952" cy="5024773"/>
              </a:xfrm>
              <a:prstGeom prst="rect">
                <a:avLst/>
              </a:prstGeom>
              <a:blipFill rotWithShape="1">
                <a:blip r:embed="rId3"/>
                <a:stretch>
                  <a:fillRect l="-629" b="-9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sp>
        <p:nvSpPr>
          <p:cNvPr id="2" name="Tiêu đề 1"/>
          <p:cNvSpPr>
            <a:spLocks noGrp="1"/>
          </p:cNvSpPr>
          <p:nvPr>
            <p:ph type="title"/>
          </p:nvPr>
        </p:nvSpPr>
        <p:spPr>
          <a:xfrm>
            <a:off x="302942" y="157259"/>
            <a:ext cx="10515600" cy="487185"/>
          </a:xfrm>
        </p:spPr>
        <p:txBody>
          <a:bodyPr>
            <a:noAutofit/>
          </a:bodyPr>
          <a:lstStyle/>
          <a:p>
            <a:r>
              <a:rPr lang="en-US" sz="3600" b="1"/>
              <a:t>Calculate gradient with batch norm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Hộp Văn bản 3"/>
              <p:cNvSpPr txBox="1"/>
              <p:nvPr/>
            </p:nvSpPr>
            <p:spPr>
              <a:xfrm>
                <a:off x="302942" y="1073624"/>
                <a:ext cx="45986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4" name="Hộp Văn bản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942" y="1073624"/>
                <a:ext cx="459869" cy="461665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cxnSp>
        <p:nvCxnSpPr>
          <p:cNvPr id="5" name="Đường kết nối Mũi tên Thẳng 4"/>
          <p:cNvCxnSpPr>
            <a:stCxn id="4" idx="3"/>
          </p:cNvCxnSpPr>
          <p:nvPr/>
        </p:nvCxnSpPr>
        <p:spPr>
          <a:xfrm flipV="1">
            <a:off x="762811" y="1292464"/>
            <a:ext cx="118872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Hộp Văn bản 5"/>
              <p:cNvSpPr txBox="1"/>
              <p:nvPr/>
            </p:nvSpPr>
            <p:spPr>
              <a:xfrm>
                <a:off x="1903515" y="1031635"/>
                <a:ext cx="749051" cy="4871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6" name="Hộp Văn bản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3515" y="1031635"/>
                <a:ext cx="749051" cy="487185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Hộp Văn bản 6"/>
              <p:cNvSpPr txBox="1"/>
              <p:nvPr/>
            </p:nvSpPr>
            <p:spPr>
              <a:xfrm>
                <a:off x="783043" y="754995"/>
                <a:ext cx="1245534" cy="4214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p>
                    </m:oMath>
                  </m:oMathPara>
                </a14:m>
                <a:endParaRPr lang="en-US" sz="2000"/>
              </a:p>
            </p:txBody>
          </p:sp>
        </mc:Choice>
        <mc:Fallback xmlns="">
          <p:sp>
            <p:nvSpPr>
              <p:cNvPr id="7" name="Hộp Văn bản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043" y="754995"/>
                <a:ext cx="1245534" cy="421462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Hộp Văn bản 7"/>
              <p:cNvSpPr txBox="1"/>
              <p:nvPr/>
            </p:nvSpPr>
            <p:spPr>
              <a:xfrm>
                <a:off x="4567618" y="754995"/>
                <a:ext cx="654923" cy="4133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p>
                    </m:oMath>
                  </m:oMathPara>
                </a14:m>
                <a:endParaRPr lang="en-US" sz="2000"/>
              </a:p>
            </p:txBody>
          </p:sp>
        </mc:Choice>
        <mc:Fallback xmlns="">
          <p:sp>
            <p:nvSpPr>
              <p:cNvPr id="8" name="Hộp Văn bản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7618" y="754995"/>
                <a:ext cx="654923" cy="413318"/>
              </a:xfrm>
              <a:prstGeom prst="rect">
                <a:avLst/>
              </a:prstGeom>
              <a:blipFill rotWithShape="1">
                <a:blip r:embed="rId7"/>
                <a:stretch>
                  <a:fillRect b="-73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Hộp Văn bản 8"/>
              <p:cNvSpPr txBox="1"/>
              <p:nvPr/>
            </p:nvSpPr>
            <p:spPr>
              <a:xfrm>
                <a:off x="5359005" y="1053991"/>
                <a:ext cx="752129" cy="4871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9" name="Hộp Văn bản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9005" y="1053991"/>
                <a:ext cx="752129" cy="487185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Hộp Văn bản 9"/>
              <p:cNvSpPr txBox="1"/>
              <p:nvPr/>
            </p:nvSpPr>
            <p:spPr>
              <a:xfrm>
                <a:off x="7114171" y="1014125"/>
                <a:ext cx="749051" cy="4871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10" name="Hộp Văn bản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4171" y="1014125"/>
                <a:ext cx="749051" cy="487185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Hộp Văn bản 10"/>
              <p:cNvSpPr txBox="1"/>
              <p:nvPr/>
            </p:nvSpPr>
            <p:spPr>
              <a:xfrm>
                <a:off x="5932120" y="824460"/>
                <a:ext cx="1245534" cy="4214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[2]</m:t>
                          </m:r>
                        </m:sup>
                      </m:sSup>
                    </m:oMath>
                  </m:oMathPara>
                </a14:m>
                <a:endParaRPr lang="en-US" sz="2000"/>
              </a:p>
            </p:txBody>
          </p:sp>
        </mc:Choice>
        <mc:Fallback xmlns="">
          <p:sp>
            <p:nvSpPr>
              <p:cNvPr id="11" name="Hộp Văn bản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2120" y="824460"/>
                <a:ext cx="1245534" cy="421462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cxnSp>
        <p:nvCxnSpPr>
          <p:cNvPr id="12" name="Đường kết nối Mũi tên Thẳng 11"/>
          <p:cNvCxnSpPr/>
          <p:nvPr/>
        </p:nvCxnSpPr>
        <p:spPr>
          <a:xfrm flipV="1">
            <a:off x="9512643" y="1252811"/>
            <a:ext cx="82296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Hộp Văn bản 12"/>
              <p:cNvSpPr txBox="1"/>
              <p:nvPr/>
            </p:nvSpPr>
            <p:spPr>
              <a:xfrm>
                <a:off x="9662074" y="811764"/>
                <a:ext cx="608565" cy="3811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[2]</m:t>
                          </m:r>
                        </m:sup>
                      </m:sSup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3" name="Hộp Văn bản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2074" y="811764"/>
                <a:ext cx="608565" cy="381130"/>
              </a:xfrm>
              <a:prstGeom prst="rect">
                <a:avLst/>
              </a:prstGeom>
              <a:blipFill rotWithShape="1">
                <a:blip r:embed="rId11"/>
                <a:stretch>
                  <a:fillRect b="-63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Hộp Văn bản 13"/>
              <p:cNvSpPr txBox="1"/>
              <p:nvPr/>
            </p:nvSpPr>
            <p:spPr>
              <a:xfrm>
                <a:off x="10302526" y="968168"/>
                <a:ext cx="752129" cy="4871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14" name="Hộp Văn bản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02526" y="968168"/>
                <a:ext cx="752129" cy="487185"/>
              </a:xfrm>
              <a:prstGeom prst="rect">
                <a:avLst/>
              </a:prstGeom>
              <a:blipFill rotWithShape="1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Hộp Văn bản 14"/>
              <p:cNvSpPr txBox="1"/>
              <p:nvPr/>
            </p:nvSpPr>
            <p:spPr>
              <a:xfrm>
                <a:off x="11054655" y="968168"/>
                <a:ext cx="4106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5" name="Hộp Văn bản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54655" y="968168"/>
                <a:ext cx="410689" cy="369332"/>
              </a:xfrm>
              <a:prstGeom prst="rect">
                <a:avLst/>
              </a:prstGeom>
              <a:blipFill rotWithShape="1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Hộp Văn bản 15"/>
              <p:cNvSpPr txBox="1"/>
              <p:nvPr/>
            </p:nvSpPr>
            <p:spPr>
              <a:xfrm>
                <a:off x="3778808" y="1019414"/>
                <a:ext cx="622957" cy="4871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̃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</m:acc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16" name="Hộp Văn bản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8808" y="1019414"/>
                <a:ext cx="622957" cy="487185"/>
              </a:xfrm>
              <a:prstGeom prst="rect">
                <a:avLst/>
              </a:prstGeom>
              <a:blipFill rotWithShape="1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cxnSp>
        <p:nvCxnSpPr>
          <p:cNvPr id="17" name="Đường kết nối Mũi tên Thẳng 16"/>
          <p:cNvCxnSpPr/>
          <p:nvPr/>
        </p:nvCxnSpPr>
        <p:spPr>
          <a:xfrm flipV="1">
            <a:off x="2628749" y="1286973"/>
            <a:ext cx="109728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Hộp Văn bản 17"/>
              <p:cNvSpPr txBox="1"/>
              <p:nvPr/>
            </p:nvSpPr>
            <p:spPr>
              <a:xfrm>
                <a:off x="2683355" y="760249"/>
                <a:ext cx="967608" cy="4214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sz="2000"/>
              </a:p>
            </p:txBody>
          </p:sp>
        </mc:Choice>
        <mc:Fallback xmlns="">
          <p:sp>
            <p:nvSpPr>
              <p:cNvPr id="18" name="Hộp Văn bản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3355" y="760249"/>
                <a:ext cx="967608" cy="421462"/>
              </a:xfrm>
              <a:prstGeom prst="rect">
                <a:avLst/>
              </a:prstGeom>
              <a:blipFill rotWithShape="1">
                <a:blip r:embed="rId15"/>
                <a:stretch>
                  <a:fillRect l="-2516" r="-1258" b="-144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cxnSp>
        <p:nvCxnSpPr>
          <p:cNvPr id="19" name="Đường kết nối Mũi tên Thẳng 18"/>
          <p:cNvCxnSpPr/>
          <p:nvPr/>
        </p:nvCxnSpPr>
        <p:spPr>
          <a:xfrm flipV="1">
            <a:off x="4424630" y="1267705"/>
            <a:ext cx="73152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Đường kết nối Mũi tên Thẳng 19"/>
          <p:cNvCxnSpPr/>
          <p:nvPr/>
        </p:nvCxnSpPr>
        <p:spPr>
          <a:xfrm flipV="1">
            <a:off x="6024577" y="1269513"/>
            <a:ext cx="118872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Hộp Văn bản 20"/>
              <p:cNvSpPr txBox="1"/>
              <p:nvPr/>
            </p:nvSpPr>
            <p:spPr>
              <a:xfrm>
                <a:off x="8844503" y="1002329"/>
                <a:ext cx="622957" cy="4932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̃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</m:acc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21" name="Hộp Văn bản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4503" y="1002329"/>
                <a:ext cx="622957" cy="493277"/>
              </a:xfrm>
              <a:prstGeom prst="rect">
                <a:avLst/>
              </a:prstGeom>
              <a:blipFill rotWithShape="1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cxnSp>
        <p:nvCxnSpPr>
          <p:cNvPr id="22" name="Đường kết nối Mũi tên Thẳng 21"/>
          <p:cNvCxnSpPr/>
          <p:nvPr/>
        </p:nvCxnSpPr>
        <p:spPr>
          <a:xfrm flipV="1">
            <a:off x="7752798" y="1246364"/>
            <a:ext cx="109728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Hộp Văn bản 22"/>
              <p:cNvSpPr txBox="1"/>
              <p:nvPr/>
            </p:nvSpPr>
            <p:spPr>
              <a:xfrm>
                <a:off x="7807404" y="719640"/>
                <a:ext cx="967608" cy="4264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sz="2000"/>
              </a:p>
            </p:txBody>
          </p:sp>
        </mc:Choice>
        <mc:Fallback xmlns="">
          <p:sp>
            <p:nvSpPr>
              <p:cNvPr id="23" name="Hộp Văn bản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7404" y="719640"/>
                <a:ext cx="967608" cy="426463"/>
              </a:xfrm>
              <a:prstGeom prst="rect">
                <a:avLst/>
              </a:prstGeom>
              <a:blipFill rotWithShape="1">
                <a:blip r:embed="rId17"/>
                <a:stretch>
                  <a:fillRect l="-3165" r="-1899" b="-1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Hộp Văn bản 23"/>
              <p:cNvSpPr txBox="1"/>
              <p:nvPr/>
            </p:nvSpPr>
            <p:spPr>
              <a:xfrm>
                <a:off x="5550956" y="2209181"/>
                <a:ext cx="1045094" cy="4871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24" name="Hộp Văn bản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0956" y="2209181"/>
                <a:ext cx="1045094" cy="487185"/>
              </a:xfrm>
              <a:prstGeom prst="rect">
                <a:avLst/>
              </a:prstGeom>
              <a:blipFill rotWithShape="1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Hộp Văn bản 24"/>
              <p:cNvSpPr txBox="1"/>
              <p:nvPr/>
            </p:nvSpPr>
            <p:spPr>
              <a:xfrm>
                <a:off x="7409525" y="2220977"/>
                <a:ext cx="748666" cy="4871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25" name="Hộp Văn bản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9525" y="2220977"/>
                <a:ext cx="748666" cy="487185"/>
              </a:xfrm>
              <a:prstGeom prst="rect">
                <a:avLst/>
              </a:prstGeom>
              <a:blipFill rotWithShape="1"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Hộp Văn bản 25"/>
              <p:cNvSpPr txBox="1"/>
              <p:nvPr/>
            </p:nvSpPr>
            <p:spPr>
              <a:xfrm>
                <a:off x="6395114" y="2031312"/>
                <a:ext cx="1242711" cy="4214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</m:d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</m:oMath>
                  </m:oMathPara>
                </a14:m>
                <a:endParaRPr lang="en-US" sz="2000"/>
              </a:p>
            </p:txBody>
          </p:sp>
        </mc:Choice>
        <mc:Fallback xmlns="">
          <p:sp>
            <p:nvSpPr>
              <p:cNvPr id="26" name="Hộp Văn bản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5114" y="2031312"/>
                <a:ext cx="1242711" cy="421462"/>
              </a:xfrm>
              <a:prstGeom prst="rect">
                <a:avLst/>
              </a:prstGeom>
              <a:blipFill rotWithShape="1"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cxnSp>
        <p:nvCxnSpPr>
          <p:cNvPr id="27" name="Đường kết nối Mũi tên Thẳng 26"/>
          <p:cNvCxnSpPr/>
          <p:nvPr/>
        </p:nvCxnSpPr>
        <p:spPr>
          <a:xfrm flipV="1">
            <a:off x="9533677" y="2459663"/>
            <a:ext cx="82296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Hộp Văn bản 27"/>
              <p:cNvSpPr txBox="1"/>
              <p:nvPr/>
            </p:nvSpPr>
            <p:spPr>
              <a:xfrm>
                <a:off x="9622148" y="2018616"/>
                <a:ext cx="606641" cy="3811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8" name="Hộp Văn bản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22148" y="2018616"/>
                <a:ext cx="606641" cy="381130"/>
              </a:xfrm>
              <a:prstGeom prst="rect">
                <a:avLst/>
              </a:prstGeom>
              <a:blipFill rotWithShape="1">
                <a:blip r:embed="rId21"/>
                <a:stretch>
                  <a:fillRect b="-63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Hộp Văn bản 28"/>
              <p:cNvSpPr txBox="1"/>
              <p:nvPr/>
            </p:nvSpPr>
            <p:spPr>
              <a:xfrm>
                <a:off x="10262600" y="2175020"/>
                <a:ext cx="751744" cy="4871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29" name="Hộp Văn bản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62600" y="2175020"/>
                <a:ext cx="751744" cy="487185"/>
              </a:xfrm>
              <a:prstGeom prst="rect">
                <a:avLst/>
              </a:prstGeom>
              <a:blipFill rotWithShape="1"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cxnSp>
        <p:nvCxnSpPr>
          <p:cNvPr id="31" name="Đường kết nối Mũi tên Thẳng 30"/>
          <p:cNvCxnSpPr/>
          <p:nvPr/>
        </p:nvCxnSpPr>
        <p:spPr>
          <a:xfrm flipV="1">
            <a:off x="6502811" y="2476365"/>
            <a:ext cx="100584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Hộp Văn bản 31"/>
              <p:cNvSpPr txBox="1"/>
              <p:nvPr/>
            </p:nvSpPr>
            <p:spPr>
              <a:xfrm>
                <a:off x="8926497" y="2209181"/>
                <a:ext cx="622957" cy="4932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̃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</m:acc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32" name="Hộp Văn bản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6497" y="2209181"/>
                <a:ext cx="622957" cy="493277"/>
              </a:xfrm>
              <a:prstGeom prst="rect">
                <a:avLst/>
              </a:prstGeom>
              <a:blipFill rotWithShape="1"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cxnSp>
        <p:nvCxnSpPr>
          <p:cNvPr id="33" name="Đường kết nối Mũi tên Thẳng 32"/>
          <p:cNvCxnSpPr/>
          <p:nvPr/>
        </p:nvCxnSpPr>
        <p:spPr>
          <a:xfrm flipV="1">
            <a:off x="8063392" y="2453216"/>
            <a:ext cx="9144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Hộp Văn bản 33"/>
              <p:cNvSpPr txBox="1"/>
              <p:nvPr/>
            </p:nvSpPr>
            <p:spPr>
              <a:xfrm>
                <a:off x="7965598" y="1926492"/>
                <a:ext cx="967608" cy="4264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</m:d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sz="2000"/>
              </a:p>
            </p:txBody>
          </p:sp>
        </mc:Choice>
        <mc:Fallback xmlns="">
          <p:sp>
            <p:nvSpPr>
              <p:cNvPr id="34" name="Hộp Văn bản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5598" y="1926492"/>
                <a:ext cx="967608" cy="426463"/>
              </a:xfrm>
              <a:prstGeom prst="rect">
                <a:avLst/>
              </a:prstGeom>
              <a:blipFill rotWithShape="1">
                <a:blip r:embed="rId24"/>
                <a:stretch>
                  <a:fillRect l="-3165" r="-1266" b="-1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Hộp Văn bản 35"/>
              <p:cNvSpPr txBox="1"/>
              <p:nvPr/>
            </p:nvSpPr>
            <p:spPr>
              <a:xfrm>
                <a:off x="5148786" y="2209181"/>
                <a:ext cx="4106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6" name="Hộp Văn bản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8786" y="2209181"/>
                <a:ext cx="410689" cy="369332"/>
              </a:xfrm>
              <a:prstGeom prst="rect">
                <a:avLst/>
              </a:prstGeom>
              <a:blipFill rotWithShape="1"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cxnSp>
        <p:nvCxnSpPr>
          <p:cNvPr id="39" name="Đường kết nối Mũi tên Thẳng 38"/>
          <p:cNvCxnSpPr/>
          <p:nvPr/>
        </p:nvCxnSpPr>
        <p:spPr>
          <a:xfrm flipV="1">
            <a:off x="10907664" y="2452773"/>
            <a:ext cx="54864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Hộp Văn bản 39"/>
              <p:cNvSpPr txBox="1"/>
              <p:nvPr/>
            </p:nvSpPr>
            <p:spPr>
              <a:xfrm>
                <a:off x="11487299" y="2187779"/>
                <a:ext cx="13972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40" name="Hộp Văn bản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87299" y="2187779"/>
                <a:ext cx="139728" cy="461665"/>
              </a:xfrm>
              <a:prstGeom prst="rect">
                <a:avLst/>
              </a:prstGeom>
              <a:blipFill rotWithShape="1">
                <a:blip r:embed="rId26"/>
                <a:stretch>
                  <a:fillRect l="-26087" r="-15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cxnSp>
        <p:nvCxnSpPr>
          <p:cNvPr id="43" name="Đường kết nối Mũi tên Thẳng 42"/>
          <p:cNvCxnSpPr/>
          <p:nvPr/>
        </p:nvCxnSpPr>
        <p:spPr>
          <a:xfrm flipH="1">
            <a:off x="11073259" y="3200644"/>
            <a:ext cx="548640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Đường kết nối Mũi tên Thẳng 43"/>
          <p:cNvCxnSpPr/>
          <p:nvPr/>
        </p:nvCxnSpPr>
        <p:spPr>
          <a:xfrm flipH="1">
            <a:off x="9755590" y="3218150"/>
            <a:ext cx="548640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Hộp Văn bản 45"/>
              <p:cNvSpPr txBox="1"/>
              <p:nvPr/>
            </p:nvSpPr>
            <p:spPr>
              <a:xfrm>
                <a:off x="10250748" y="2961925"/>
                <a:ext cx="939168" cy="4774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𝑑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46" name="Hộp Văn bản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50748" y="2961925"/>
                <a:ext cx="939168" cy="477438"/>
              </a:xfrm>
              <a:prstGeom prst="rect">
                <a:avLst/>
              </a:prstGeom>
              <a:blipFill rotWithShape="1"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Hộp Văn bản 46"/>
              <p:cNvSpPr txBox="1"/>
              <p:nvPr/>
            </p:nvSpPr>
            <p:spPr>
              <a:xfrm>
                <a:off x="8920765" y="2974558"/>
                <a:ext cx="936347" cy="4871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𝑑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̃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</m:acc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47" name="Hộp Văn bản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0765" y="2974558"/>
                <a:ext cx="936347" cy="487185"/>
              </a:xfrm>
              <a:prstGeom prst="rect">
                <a:avLst/>
              </a:prstGeom>
              <a:blipFill rotWithShape="1"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Hộp Văn bản 48"/>
              <p:cNvSpPr txBox="1"/>
              <p:nvPr/>
            </p:nvSpPr>
            <p:spPr>
              <a:xfrm>
                <a:off x="8306448" y="4203973"/>
                <a:ext cx="936090" cy="4871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𝑑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49" name="Hộp Văn bản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6448" y="4203973"/>
                <a:ext cx="936090" cy="487185"/>
              </a:xfrm>
              <a:prstGeom prst="rect">
                <a:avLst/>
              </a:prstGeom>
              <a:blipFill rotWithShape="1"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Hộp Văn bản 49"/>
              <p:cNvSpPr txBox="1"/>
              <p:nvPr/>
            </p:nvSpPr>
            <p:spPr>
              <a:xfrm>
                <a:off x="7673981" y="3757277"/>
                <a:ext cx="920765" cy="4871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𝑑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50" name="Hộp Văn bản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3981" y="3757277"/>
                <a:ext cx="920765" cy="487185"/>
              </a:xfrm>
              <a:prstGeom prst="rect">
                <a:avLst/>
              </a:prstGeom>
              <a:blipFill rotWithShape="1"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Hộp Văn bản 50"/>
              <p:cNvSpPr txBox="1"/>
              <p:nvPr/>
            </p:nvSpPr>
            <p:spPr>
              <a:xfrm>
                <a:off x="7424635" y="2946155"/>
                <a:ext cx="936347" cy="4871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𝑑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51" name="Hộp Văn bản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4635" y="2946155"/>
                <a:ext cx="936347" cy="487185"/>
              </a:xfrm>
              <a:prstGeom prst="rect">
                <a:avLst/>
              </a:prstGeom>
              <a:blipFill rotWithShape="1"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cxnSp>
        <p:nvCxnSpPr>
          <p:cNvPr id="52" name="Đường kết nối Mũi tên Thẳng 51"/>
          <p:cNvCxnSpPr/>
          <p:nvPr/>
        </p:nvCxnSpPr>
        <p:spPr>
          <a:xfrm flipH="1">
            <a:off x="8975667" y="3461743"/>
            <a:ext cx="182880" cy="64008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Đường kết nối Mũi tên Thẳng 55"/>
          <p:cNvCxnSpPr/>
          <p:nvPr/>
        </p:nvCxnSpPr>
        <p:spPr>
          <a:xfrm flipH="1">
            <a:off x="8434896" y="3373711"/>
            <a:ext cx="553486" cy="39186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Đường kết nối Mũi tên Thẳng 58"/>
          <p:cNvCxnSpPr/>
          <p:nvPr/>
        </p:nvCxnSpPr>
        <p:spPr>
          <a:xfrm flipH="1" flipV="1">
            <a:off x="8295337" y="3218150"/>
            <a:ext cx="640080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Đường kết nối Mũi tên Thẳng 61"/>
          <p:cNvCxnSpPr/>
          <p:nvPr/>
        </p:nvCxnSpPr>
        <p:spPr>
          <a:xfrm flipH="1">
            <a:off x="7009308" y="3388951"/>
            <a:ext cx="468863" cy="302421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Hộp Văn bản 63"/>
              <p:cNvSpPr txBox="1"/>
              <p:nvPr/>
            </p:nvSpPr>
            <p:spPr>
              <a:xfrm>
                <a:off x="6347672" y="3703158"/>
                <a:ext cx="1051890" cy="4871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𝑑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64" name="Hộp Văn bản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7672" y="3703158"/>
                <a:ext cx="1051890" cy="487185"/>
              </a:xfrm>
              <a:prstGeom prst="rect">
                <a:avLst/>
              </a:prstGeom>
              <a:blipFill rotWithShape="1"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cxnSp>
        <p:nvCxnSpPr>
          <p:cNvPr id="65" name="Đường kết nối Mũi tên Thẳng 64"/>
          <p:cNvCxnSpPr/>
          <p:nvPr/>
        </p:nvCxnSpPr>
        <p:spPr>
          <a:xfrm flipH="1" flipV="1">
            <a:off x="6693115" y="3222645"/>
            <a:ext cx="731520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Hộp Văn bản 67"/>
              <p:cNvSpPr txBox="1"/>
              <p:nvPr/>
            </p:nvSpPr>
            <p:spPr>
              <a:xfrm>
                <a:off x="5464934" y="2979853"/>
                <a:ext cx="1232773" cy="4871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𝑑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68" name="Hộp Văn bản 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4934" y="2979853"/>
                <a:ext cx="1232773" cy="487185"/>
              </a:xfrm>
              <a:prstGeom prst="rect">
                <a:avLst/>
              </a:prstGeom>
              <a:blipFill rotWithShape="1"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sp>
        <p:nvSpPr>
          <p:cNvPr id="83" name="Hình chữ nhật 82"/>
          <p:cNvSpPr/>
          <p:nvPr/>
        </p:nvSpPr>
        <p:spPr>
          <a:xfrm>
            <a:off x="7520218" y="2915500"/>
            <a:ext cx="2235372" cy="1775658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Hình chữ nhật 83"/>
          <p:cNvSpPr/>
          <p:nvPr/>
        </p:nvSpPr>
        <p:spPr>
          <a:xfrm>
            <a:off x="390158" y="3058921"/>
            <a:ext cx="2830561" cy="1185541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Trong-Hop Do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47" grpId="0"/>
      <p:bldP spid="49" grpId="0"/>
      <p:bldP spid="50" grpId="0"/>
      <p:bldP spid="51" grpId="0"/>
      <p:bldP spid="64" grpId="0"/>
      <p:bldP spid="68" grpId="0"/>
      <p:bldP spid="83" grpId="0" animBg="1"/>
      <p:bldP spid="84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title"/>
          </p:nvPr>
        </p:nvSpPr>
        <p:spPr>
          <a:xfrm>
            <a:off x="419910" y="141389"/>
            <a:ext cx="10515600" cy="675735"/>
          </a:xfrm>
        </p:spPr>
        <p:txBody>
          <a:bodyPr>
            <a:normAutofit/>
          </a:bodyPr>
          <a:lstStyle/>
          <a:p>
            <a:r>
              <a:rPr lang="en-US" sz="3200" b="1"/>
              <a:t>Batch norm derivation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Hộp Văn bản 12"/>
              <p:cNvSpPr txBox="1"/>
              <p:nvPr/>
            </p:nvSpPr>
            <p:spPr>
              <a:xfrm>
                <a:off x="7815302" y="1518845"/>
                <a:ext cx="748666" cy="4871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13" name="Hộp Văn bản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5302" y="1518845"/>
                <a:ext cx="748666" cy="487185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Hộp Văn bản 13"/>
              <p:cNvSpPr txBox="1"/>
              <p:nvPr/>
            </p:nvSpPr>
            <p:spPr>
              <a:xfrm>
                <a:off x="11217907" y="1512753"/>
                <a:ext cx="622957" cy="4932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̃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</m:acc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14" name="Hộp Văn bản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17907" y="1512753"/>
                <a:ext cx="622957" cy="493277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cxnSp>
        <p:nvCxnSpPr>
          <p:cNvPr id="15" name="Đường kết nối Mũi tên Thẳng 14"/>
          <p:cNvCxnSpPr/>
          <p:nvPr/>
        </p:nvCxnSpPr>
        <p:spPr>
          <a:xfrm flipV="1">
            <a:off x="10340882" y="1780513"/>
            <a:ext cx="9144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Hộp Văn bản 15"/>
              <p:cNvSpPr txBox="1"/>
              <p:nvPr/>
            </p:nvSpPr>
            <p:spPr>
              <a:xfrm>
                <a:off x="10250299" y="1278016"/>
                <a:ext cx="967608" cy="4264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</m:d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sz="2000"/>
              </a:p>
            </p:txBody>
          </p:sp>
        </mc:Choice>
        <mc:Fallback xmlns="">
          <p:sp>
            <p:nvSpPr>
              <p:cNvPr id="16" name="Hộp Văn bản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50299" y="1278016"/>
                <a:ext cx="967608" cy="426463"/>
              </a:xfrm>
              <a:prstGeom prst="rect">
                <a:avLst/>
              </a:prstGeom>
              <a:blipFill rotWithShape="1">
                <a:blip r:embed="rId5"/>
                <a:stretch>
                  <a:fillRect l="-2516" r="-1258" b="-1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Hộp Văn bản 16"/>
              <p:cNvSpPr txBox="1"/>
              <p:nvPr/>
            </p:nvSpPr>
            <p:spPr>
              <a:xfrm>
                <a:off x="10949813" y="2183856"/>
                <a:ext cx="936347" cy="4871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𝑑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̃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</m:acc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17" name="Hộp Văn bản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49813" y="2183856"/>
                <a:ext cx="936347" cy="487185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Hộp Văn bản 17"/>
              <p:cNvSpPr txBox="1"/>
              <p:nvPr/>
            </p:nvSpPr>
            <p:spPr>
              <a:xfrm>
                <a:off x="10627335" y="3399089"/>
                <a:ext cx="936090" cy="4871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𝑑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18" name="Hộp Văn bản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27335" y="3399089"/>
                <a:ext cx="936090" cy="487185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Hộp Văn bản 18"/>
              <p:cNvSpPr txBox="1"/>
              <p:nvPr/>
            </p:nvSpPr>
            <p:spPr>
              <a:xfrm>
                <a:off x="9880499" y="3020449"/>
                <a:ext cx="920765" cy="4871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𝑑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19" name="Hộp Văn bản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80499" y="3020449"/>
                <a:ext cx="920765" cy="487185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Hộp Văn bản 19"/>
              <p:cNvSpPr txBox="1"/>
              <p:nvPr/>
            </p:nvSpPr>
            <p:spPr>
              <a:xfrm>
                <a:off x="9277328" y="2125445"/>
                <a:ext cx="1239122" cy="5374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𝑑</m:t>
                      </m:r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𝑛𝑜𝑟𝑚</m:t>
                          </m:r>
                        </m:sub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20" name="Hộp Văn bản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7328" y="2125445"/>
                <a:ext cx="1239122" cy="537455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cxnSp>
        <p:nvCxnSpPr>
          <p:cNvPr id="21" name="Đường kết nối Mũi tên Thẳng 20"/>
          <p:cNvCxnSpPr/>
          <p:nvPr/>
        </p:nvCxnSpPr>
        <p:spPr>
          <a:xfrm flipH="1">
            <a:off x="11095380" y="2684936"/>
            <a:ext cx="160021" cy="67056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Đường kết nối Mũi tên Thẳng 21"/>
          <p:cNvCxnSpPr/>
          <p:nvPr/>
        </p:nvCxnSpPr>
        <p:spPr>
          <a:xfrm flipH="1">
            <a:off x="10630560" y="2635406"/>
            <a:ext cx="480060" cy="38100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Đường kết nối Mũi tên Thẳng 22"/>
          <p:cNvCxnSpPr/>
          <p:nvPr/>
        </p:nvCxnSpPr>
        <p:spPr>
          <a:xfrm flipH="1" flipV="1">
            <a:off x="10321683" y="2394172"/>
            <a:ext cx="731520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Hộp Văn bản 26"/>
              <p:cNvSpPr txBox="1"/>
              <p:nvPr/>
            </p:nvSpPr>
            <p:spPr>
              <a:xfrm>
                <a:off x="9361008" y="1399591"/>
                <a:ext cx="1051442" cy="5374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𝑛𝑜𝑟𝑚</m:t>
                          </m:r>
                        </m:sub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27" name="Hộp Văn bản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1008" y="1399591"/>
                <a:ext cx="1051442" cy="537455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cxnSp>
        <p:nvCxnSpPr>
          <p:cNvPr id="28" name="Đường kết nối Mũi tên Thẳng 27"/>
          <p:cNvCxnSpPr/>
          <p:nvPr/>
        </p:nvCxnSpPr>
        <p:spPr>
          <a:xfrm flipV="1">
            <a:off x="8514422" y="1762438"/>
            <a:ext cx="9144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Hộp Văn bản 29"/>
              <p:cNvSpPr txBox="1"/>
              <p:nvPr/>
            </p:nvSpPr>
            <p:spPr>
              <a:xfrm>
                <a:off x="8461214" y="1226415"/>
                <a:ext cx="967608" cy="4822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</m:d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sz="2000"/>
              </a:p>
            </p:txBody>
          </p:sp>
        </mc:Choice>
        <mc:Fallback xmlns="">
          <p:sp>
            <p:nvSpPr>
              <p:cNvPr id="30" name="Hộp Văn bản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1214" y="1226415"/>
                <a:ext cx="967608" cy="482248"/>
              </a:xfrm>
              <a:prstGeom prst="rect">
                <a:avLst/>
              </a:prstGeom>
              <a:blipFill rotWithShape="1">
                <a:blip r:embed="rId11"/>
                <a:stretch>
                  <a:fillRect r="-132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cxnSp>
        <p:nvCxnSpPr>
          <p:cNvPr id="31" name="Đường kết nối Mũi tên Thẳng 30"/>
          <p:cNvCxnSpPr/>
          <p:nvPr/>
        </p:nvCxnSpPr>
        <p:spPr>
          <a:xfrm flipH="1" flipV="1">
            <a:off x="8720928" y="2419307"/>
            <a:ext cx="640080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Hộp Văn bản 31"/>
              <p:cNvSpPr txBox="1"/>
              <p:nvPr/>
            </p:nvSpPr>
            <p:spPr>
              <a:xfrm>
                <a:off x="7784581" y="2175715"/>
                <a:ext cx="936347" cy="4871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𝑑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32" name="Hộp Văn bản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4581" y="2175715"/>
                <a:ext cx="936347" cy="487185"/>
              </a:xfrm>
              <a:prstGeom prst="rect">
                <a:avLst/>
              </a:prstGeom>
              <a:blipFill rotWithShape="1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Hộp Văn bản 36"/>
              <p:cNvSpPr txBox="1"/>
              <p:nvPr/>
            </p:nvSpPr>
            <p:spPr>
              <a:xfrm>
                <a:off x="167476" y="986528"/>
                <a:ext cx="7400424" cy="485953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sSubSup>
                      <m:sSubSupPr>
                        <m:ctrlPr>
                          <a:rPr lang="en-US" sz="20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𝑛𝑜𝑟𝑚</m:t>
                        </m:r>
                      </m:sub>
                      <m:sup>
                        <m:r>
                          <a:rPr lang="en-US" sz="20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0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</m:d>
                      </m:sup>
                    </m:sSubSup>
                    <m:r>
                      <a:rPr lang="en-US" sz="20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sz="20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𝑛𝑜𝑟𝑚</m:t>
                            </m:r>
                          </m:sub>
                          <m:sup>
                            <m:r>
                              <a:rPr lang="en-US" sz="20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0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0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</m:d>
                          </m:sup>
                        </m:sSubSup>
                      </m:den>
                    </m:f>
                    <m:r>
                      <a:rPr lang="en-US" sz="20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̃"/>
                                <m:ctrlPr>
                                  <a:rPr lang="en-US" sz="20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acc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0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</m:d>
                          </m:sup>
                        </m:sSup>
                      </m:den>
                    </m:f>
                    <m:f>
                      <m:fPr>
                        <m:ctrlPr>
                          <a:rPr lang="en-US" sz="20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20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̃"/>
                                <m:ctrlPr>
                                  <a:rPr lang="en-US" sz="20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acc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0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</m:d>
                          </m:sup>
                        </m:sSup>
                      </m:num>
                      <m:den>
                        <m:r>
                          <a:rPr lang="en-US" sz="20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sz="20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𝑛𝑜</m:t>
                            </m:r>
                            <m:r>
                              <a:rPr lang="en-US" sz="20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𝑟𝑚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sz="20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0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</m:d>
                          </m:sup>
                        </m:sSubSup>
                      </m:den>
                    </m:f>
                    <m:r>
                      <a:rPr lang="en-US" sz="20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lang="en-US" sz="20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acc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sz="20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</m:d>
                      </m:sup>
                    </m:sSup>
                    <m:r>
                      <a:rPr lang="en-US" sz="20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sz="2000">
                    <a:solidFill>
                      <a:srgbClr val="00B050"/>
                    </a:solidFill>
                  </a:rPr>
                  <a:t> 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2[</m:t>
                        </m:r>
                        <m:r>
                          <a:rPr lang="en-US" sz="20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sz="20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p>
                    <m:r>
                      <a:rPr lang="en-US" sz="20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0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</m:d>
                          </m:sup>
                        </m:sSup>
                      </m:den>
                    </m:f>
                    <m:r>
                      <a:rPr lang="en-US" sz="20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sz="20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0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r>
                          <a:rPr lang="en-US" sz="20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sSubSup>
                          <m:sSubSupPr>
                            <m:ctrlPr>
                              <a:rPr lang="en-US" sz="20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𝑛𝑜𝑟</m:t>
                            </m:r>
                            <m:r>
                              <a:rPr lang="en-US" sz="20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  <m:sup>
                            <m:r>
                              <a:rPr lang="en-US" sz="20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0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0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</m:d>
                          </m:sup>
                        </m:sSubSup>
                      </m:e>
                    </m:nary>
                    <m:d>
                      <m:dPr>
                        <m:ctrlPr>
                          <a:rPr lang="en-US" sz="20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0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0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</m:d>
                          </m:sup>
                        </m:sSup>
                        <m:r>
                          <a:rPr lang="en-US" sz="20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0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</m:d>
                          </m:sup>
                        </m:sSup>
                      </m:e>
                    </m:d>
                    <m:d>
                      <m:dPr>
                        <m:ctrlPr>
                          <a:rPr lang="en-US" sz="20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20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0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sSup>
                      <m:sSupPr>
                        <m:ctrlPr>
                          <a:rPr lang="en-US" sz="20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0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en-US" sz="20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20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</m:d>
                              </m:sup>
                            </m:sSup>
                            <m:r>
                              <a:rPr lang="en-US" sz="20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0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𝜀</m:t>
                            </m:r>
                          </m:e>
                        </m:d>
                      </m:e>
                      <m:sup>
                        <m:r>
                          <a:rPr lang="en-US" sz="20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−3/2</m:t>
                        </m:r>
                      </m:sup>
                    </m:sSup>
                  </m:oMath>
                </a14:m>
                <a:r>
                  <a:rPr lang="en-US" sz="2000">
                    <a:solidFill>
                      <a:srgbClr val="00B050"/>
                    </a:solidFill>
                  </a:rPr>
                  <a:t> 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sSup>
                      <m:sSupPr>
                        <m:ctrlPr>
                          <a:rPr lang="en-US" sz="20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p>
                        <m:r>
                          <a:rPr lang="en-US" sz="20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sz="20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sz="20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p>
                    <m:r>
                      <a:rPr lang="en-US" sz="20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20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0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</m:d>
                          </m:sup>
                        </m:sSup>
                      </m:den>
                    </m:f>
                    <m:r>
                      <a:rPr lang="en-US" sz="20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en-US" sz="20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20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  <m:e>
                            <m:r>
                              <a:rPr lang="en-US" sz="20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  <m:sSubSup>
                              <m:sSubSupPr>
                                <m:ctrlPr>
                                  <a:rPr lang="en-US" sz="20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0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𝑛𝑜𝑟</m:t>
                                </m:r>
                                <m:r>
                                  <a:rPr lang="en-US" sz="20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  <m:sup>
                                <m:r>
                                  <a:rPr lang="en-US" sz="20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0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0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20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</m:d>
                              </m:sup>
                            </m:sSubSup>
                          </m:e>
                        </m:nary>
                        <m:f>
                          <m:fPr>
                            <m:ctrlPr>
                              <a:rPr lang="en-US" sz="200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200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sSup>
                                  <m:sSupPr>
                                    <m:ctrlPr>
                                      <a:rPr lang="en-US" sz="20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p>
                                    <m:r>
                                      <a:rPr lang="en-US" sz="20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en-US" sz="2000" b="0" i="1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000" b="0" i="1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en-US" sz="20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20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</m:rad>
                          </m:den>
                        </m:f>
                      </m:e>
                    </m:d>
                    <m:r>
                      <a:rPr lang="en-US" sz="20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sSup>
                      <m:sSupPr>
                        <m:ctrlPr>
                          <a:rPr lang="en-US" sz="20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20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2[</m:t>
                        </m:r>
                        <m:r>
                          <a:rPr lang="en-US" sz="20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sz="20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p>
                    <m:f>
                      <m:fPr>
                        <m:ctrlPr>
                          <a:rPr lang="en-US" sz="200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limLoc m:val="subSup"/>
                            <m:ctrlPr>
                              <a:rPr lang="en-US" sz="200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20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  <m:e>
                            <m:r>
                              <a:rPr lang="en-US" sz="20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−2</m:t>
                            </m:r>
                            <m:d>
                              <m:dPr>
                                <m:ctrlPr>
                                  <a:rPr lang="en-US" sz="20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20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en-US" sz="2000" b="0" i="1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000" b="0" i="1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d>
                                    <m:r>
                                      <a:rPr lang="en-US" sz="20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[</m:t>
                                    </m:r>
                                    <m:r>
                                      <a:rPr lang="en-US" sz="20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  <m:r>
                                      <a:rPr lang="en-US" sz="20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]</m:t>
                                    </m:r>
                                  </m:sup>
                                </m:sSup>
                                <m:r>
                                  <a:rPr lang="en-US" sz="20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US" sz="20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p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en-US" sz="2000" b="0" i="1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000" b="0" i="1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d>
                          </m:e>
                        </m:nary>
                      </m:num>
                      <m:den>
                        <m:r>
                          <a:rPr lang="en-US" sz="20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</m:oMath>
                </a14:m>
                <a:r>
                  <a:rPr lang="en-US" sz="2000">
                    <a:solidFill>
                      <a:srgbClr val="00B050"/>
                    </a:solidFill>
                  </a:rPr>
                  <a:t> 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0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</m:d>
                      </m:sup>
                    </m:sSup>
                    <m:r>
                      <a:rPr lang="en-US" sz="20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20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0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0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</m:d>
                          </m:sup>
                        </m:sSup>
                      </m:den>
                    </m:f>
                    <m:r>
                      <a:rPr lang="en-US" sz="20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sSubSup>
                      <m:sSubSupPr>
                        <m:ctrlPr>
                          <a:rPr lang="en-US" sz="20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𝑛𝑜𝑟𝑚</m:t>
                        </m:r>
                      </m:sub>
                      <m:sup>
                        <m:r>
                          <a:rPr lang="en-US" sz="20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0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</m:d>
                      </m:sup>
                    </m:sSubSup>
                    <m:f>
                      <m:fPr>
                        <m:ctrlPr>
                          <a:rPr lang="en-US" sz="200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sz="20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en-US" sz="20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20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</m:d>
                              </m:sup>
                            </m:sSup>
                            <m:r>
                              <a:rPr lang="en-US" sz="20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0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𝜀</m:t>
                            </m:r>
                          </m:e>
                        </m:rad>
                      </m:den>
                    </m:f>
                    <m:r>
                      <a:rPr lang="en-US" sz="20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0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</m:d>
                      </m:sup>
                    </m:sSup>
                    <m:f>
                      <m:fPr>
                        <m:ctrlPr>
                          <a:rPr lang="en-US" sz="20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d>
                          <m:dPr>
                            <m:ctrlPr>
                              <a:rPr lang="en-US" sz="20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0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sz="20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  <m:r>
                                  <a:rPr lang="en-US" sz="20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n-US" sz="20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  <m:r>
                                  <a:rPr lang="en-US" sz="20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sup>
                            </m:sSup>
                            <m:r>
                              <a:rPr lang="en-US" sz="20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sz="20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p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20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</m:d>
                              </m:sup>
                            </m:sSup>
                          </m:e>
                        </m:d>
                      </m:num>
                      <m:den>
                        <m:r>
                          <a:rPr lang="en-US" sz="20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r>
                      <a:rPr lang="en-US" sz="20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sz="20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</m:d>
                      </m:sup>
                    </m:sSup>
                    <m:f>
                      <m:fPr>
                        <m:ctrlPr>
                          <a:rPr lang="en-US" sz="20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</m:oMath>
                </a14:m>
                <a:r>
                  <a:rPr lang="en-US" sz="2000">
                    <a:solidFill>
                      <a:srgbClr val="00B050"/>
                    </a:solidFill>
                  </a:rPr>
                  <a:t> 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sz="20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</m:d>
                      </m:sup>
                    </m:sSup>
                    <m:r>
                      <a:rPr lang="en-US" sz="20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0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</m:d>
                          </m:sup>
                        </m:sSup>
                      </m:den>
                    </m:f>
                    <m:r>
                      <a:rPr lang="en-US" sz="20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sz="20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brk m:alnAt="23"/>
                          </m:rPr>
                          <a:rPr lang="en-US" sz="20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0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r>
                          <a:rPr lang="en-US" sz="20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̃"/>
                                <m:ctrlPr>
                                  <a:rPr lang="en-US" sz="20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acc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0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0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</m:d>
                          </m:sup>
                        </m:sSup>
                        <m:sSubSup>
                          <m:sSubSupPr>
                            <m:ctrlPr>
                              <a:rPr lang="en-US" sz="20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𝑛𝑜𝑟𝑚</m:t>
                            </m:r>
                          </m:sub>
                          <m:sup>
                            <m:r>
                              <a:rPr lang="en-US" sz="20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0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0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</m:d>
                          </m:sup>
                        </m:sSubSup>
                      </m:e>
                    </m:nary>
                  </m:oMath>
                </a14:m>
                <a:r>
                  <a:rPr lang="en-US" sz="2000">
                    <a:solidFill>
                      <a:srgbClr val="00B050"/>
                    </a:solidFill>
                  </a:rPr>
                  <a:t> 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sz="20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sz="20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p>
                    <m:r>
                      <a:rPr lang="en-US" sz="20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20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0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</m:d>
                          </m:sup>
                        </m:sSup>
                      </m:den>
                    </m:f>
                    <m:r>
                      <a:rPr lang="en-US" sz="20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sz="20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r>
                          <a:rPr lang="en-US" sz="20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US" sz="20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̃"/>
                                <m:ctrlPr>
                                  <a:rPr lang="en-US" sz="20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acc>
                          </m:e>
                          <m:sup>
                            <m:r>
                              <a:rPr lang="en-US" sz="20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0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0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</m:d>
                          </m:sup>
                        </m:sSup>
                      </m:e>
                    </m:nary>
                  </m:oMath>
                </a14:m>
                <a:r>
                  <a:rPr lang="en-US" sz="2000">
                    <a:solidFill>
                      <a:srgbClr val="00B05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37" name="Hộp Văn bản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476" y="986528"/>
                <a:ext cx="7400424" cy="4859535"/>
              </a:xfrm>
              <a:prstGeom prst="rect">
                <a:avLst/>
              </a:prstGeom>
              <a:blipFill rotWithShape="1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pic>
        <p:nvPicPr>
          <p:cNvPr id="38" name="Hình ảnh 3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722709" y="380172"/>
            <a:ext cx="2036522" cy="759655"/>
          </a:xfrm>
          <a:prstGeom prst="rect">
            <a:avLst/>
          </a:prstGeom>
        </p:spPr>
      </p:pic>
      <p:pic>
        <p:nvPicPr>
          <p:cNvPr id="39" name="Hình ảnh 38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899226" y="533968"/>
            <a:ext cx="2101173" cy="452560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Trong-Hop Do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title"/>
          </p:nvPr>
        </p:nvSpPr>
        <p:spPr>
          <a:xfrm>
            <a:off x="349827" y="146916"/>
            <a:ext cx="10515600" cy="850611"/>
          </a:xfrm>
        </p:spPr>
        <p:txBody>
          <a:bodyPr>
            <a:normAutofit/>
          </a:bodyPr>
          <a:lstStyle/>
          <a:p>
            <a:r>
              <a:rPr lang="en-US" sz="4000" b="0" i="0">
                <a:effectLst/>
                <a:latin typeface="Roboto"/>
              </a:rPr>
              <a:t>Train/Dev/Test Sets</a:t>
            </a:r>
            <a:endParaRPr lang="en-US" sz="4000"/>
          </a:p>
        </p:txBody>
      </p:sp>
      <p:sp>
        <p:nvSpPr>
          <p:cNvPr id="5" name="Hình chữ nhật 4"/>
          <p:cNvSpPr/>
          <p:nvPr/>
        </p:nvSpPr>
        <p:spPr>
          <a:xfrm>
            <a:off x="2105486" y="2176778"/>
            <a:ext cx="7325591" cy="467591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/>
              </a:solidFill>
            </a:endParaRPr>
          </a:p>
        </p:txBody>
      </p:sp>
      <p:sp>
        <p:nvSpPr>
          <p:cNvPr id="6" name="Hộp Văn bản 5"/>
          <p:cNvSpPr txBox="1"/>
          <p:nvPr/>
        </p:nvSpPr>
        <p:spPr>
          <a:xfrm>
            <a:off x="1168684" y="2205323"/>
            <a:ext cx="7713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Data</a:t>
            </a:r>
          </a:p>
        </p:txBody>
      </p:sp>
      <p:cxnSp>
        <p:nvCxnSpPr>
          <p:cNvPr id="8" name="Đường nối Thẳng 7"/>
          <p:cNvCxnSpPr/>
          <p:nvPr/>
        </p:nvCxnSpPr>
        <p:spPr>
          <a:xfrm>
            <a:off x="6511232" y="2176778"/>
            <a:ext cx="0" cy="457200"/>
          </a:xfrm>
          <a:prstGeom prst="line">
            <a:avLst/>
          </a:prstGeom>
          <a:ln w="19050">
            <a:solidFill>
              <a:srgbClr val="4171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Đường nối Thẳng 8"/>
          <p:cNvCxnSpPr/>
          <p:nvPr/>
        </p:nvCxnSpPr>
        <p:spPr>
          <a:xfrm>
            <a:off x="7972887" y="2176778"/>
            <a:ext cx="0" cy="457200"/>
          </a:xfrm>
          <a:prstGeom prst="line">
            <a:avLst/>
          </a:prstGeom>
          <a:ln w="19050">
            <a:solidFill>
              <a:srgbClr val="4171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Hộp Văn bản 9"/>
          <p:cNvSpPr txBox="1"/>
          <p:nvPr/>
        </p:nvSpPr>
        <p:spPr>
          <a:xfrm>
            <a:off x="3792834" y="2205323"/>
            <a:ext cx="11993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Training</a:t>
            </a:r>
          </a:p>
        </p:txBody>
      </p:sp>
      <p:sp>
        <p:nvSpPr>
          <p:cNvPr id="11" name="Hộp Văn bản 10"/>
          <p:cNvSpPr txBox="1"/>
          <p:nvPr/>
        </p:nvSpPr>
        <p:spPr>
          <a:xfrm>
            <a:off x="6880667" y="2205323"/>
            <a:ext cx="6671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FFC000"/>
                </a:solidFill>
              </a:rPr>
              <a:t>Dev</a:t>
            </a:r>
          </a:p>
        </p:txBody>
      </p:sp>
      <p:sp>
        <p:nvSpPr>
          <p:cNvPr id="12" name="Hộp Văn bản 11"/>
          <p:cNvSpPr txBox="1"/>
          <p:nvPr/>
        </p:nvSpPr>
        <p:spPr>
          <a:xfrm>
            <a:off x="8342321" y="2176778"/>
            <a:ext cx="6812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0070C0"/>
                </a:solidFill>
              </a:rPr>
              <a:t>Test</a:t>
            </a:r>
          </a:p>
        </p:txBody>
      </p:sp>
      <p:sp>
        <p:nvSpPr>
          <p:cNvPr id="13" name="Hộp Văn bản 12"/>
          <p:cNvSpPr txBox="1"/>
          <p:nvPr/>
        </p:nvSpPr>
        <p:spPr>
          <a:xfrm>
            <a:off x="1168684" y="3244638"/>
            <a:ext cx="55279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E</a:t>
            </a:r>
            <a:r>
              <a:rPr lang="en-US" sz="2400">
                <a:effectLst/>
              </a:rPr>
              <a:t>ra of small data: 70% data for training </a:t>
            </a:r>
            <a:endParaRPr lang="en-US" sz="2400"/>
          </a:p>
        </p:txBody>
      </p:sp>
      <p:sp>
        <p:nvSpPr>
          <p:cNvPr id="14" name="Hộp Văn bản 13"/>
          <p:cNvSpPr txBox="1"/>
          <p:nvPr/>
        </p:nvSpPr>
        <p:spPr>
          <a:xfrm>
            <a:off x="1179316" y="3874784"/>
            <a:ext cx="55279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E</a:t>
            </a:r>
            <a:r>
              <a:rPr lang="en-US" sz="2400">
                <a:effectLst/>
              </a:rPr>
              <a:t>ra of big data: 99% data for training </a:t>
            </a:r>
            <a:endParaRPr lang="en-US" sz="2400"/>
          </a:p>
        </p:txBody>
      </p:sp>
      <p:sp>
        <p:nvSpPr>
          <p:cNvPr id="15" name="Hộp Văn bản 14"/>
          <p:cNvSpPr txBox="1"/>
          <p:nvPr/>
        </p:nvSpPr>
        <p:spPr>
          <a:xfrm>
            <a:off x="5468677" y="1284248"/>
            <a:ext cx="47094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FFC000"/>
                </a:solidFill>
              </a:rPr>
              <a:t>Development set: used to check the network performance to make necessary changes</a:t>
            </a:r>
          </a:p>
        </p:txBody>
      </p:sp>
      <p:sp>
        <p:nvSpPr>
          <p:cNvPr id="16" name="Hộp Văn bản 15"/>
          <p:cNvSpPr txBox="1"/>
          <p:nvPr/>
        </p:nvSpPr>
        <p:spPr>
          <a:xfrm>
            <a:off x="7507353" y="3037259"/>
            <a:ext cx="40573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0070C0"/>
                </a:solidFill>
              </a:rPr>
              <a:t>Test set is used to get unbiased estimation of the network performance</a:t>
            </a:r>
          </a:p>
        </p:txBody>
      </p:sp>
      <p:sp>
        <p:nvSpPr>
          <p:cNvPr id="17" name="Hộp Văn bản 16"/>
          <p:cNvSpPr txBox="1"/>
          <p:nvPr/>
        </p:nvSpPr>
        <p:spPr>
          <a:xfrm>
            <a:off x="1168683" y="4780047"/>
            <a:ext cx="86584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Make sure training set and test set come from the same distribution</a:t>
            </a:r>
          </a:p>
        </p:txBody>
      </p:sp>
      <p:sp>
        <p:nvSpPr>
          <p:cNvPr id="18" name="Hộp Văn bản 17"/>
          <p:cNvSpPr txBox="1"/>
          <p:nvPr/>
        </p:nvSpPr>
        <p:spPr>
          <a:xfrm>
            <a:off x="1168683" y="5685310"/>
            <a:ext cx="62211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Not having a test set might be OK. (Only dev set)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Trong-Hop Do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title"/>
          </p:nvPr>
        </p:nvSpPr>
        <p:spPr>
          <a:xfrm>
            <a:off x="305764" y="168356"/>
            <a:ext cx="10515600" cy="699047"/>
          </a:xfrm>
        </p:spPr>
        <p:txBody>
          <a:bodyPr>
            <a:normAutofit/>
          </a:bodyPr>
          <a:lstStyle/>
          <a:p>
            <a:r>
              <a:rPr lang="en-US" sz="3600" b="1"/>
              <a:t>Batch norm at test time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hỗ dành sẵn cho Nội dung 2"/>
              <p:cNvSpPr>
                <a:spLocks noGrp="1"/>
              </p:cNvSpPr>
              <p:nvPr>
                <p:ph idx="1"/>
              </p:nvPr>
            </p:nvSpPr>
            <p:spPr>
              <a:xfrm>
                <a:off x="4051139" y="1215342"/>
                <a:ext cx="7940233" cy="4844487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lnSpc>
                    <a:spcPct val="15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400"/>
                  <a:t>: estimate using exponentially weighted average (across mini-batch)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                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             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d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     …          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sz="2400"/>
                  <a:t> 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d>
                          <m:dPr>
                            <m:begChr m:val="["/>
                            <m:endChr m:val="]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sz="2400"/>
                  <a:t>       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p>
                  </m:oMath>
                </a14:m>
                <a:r>
                  <a:rPr lang="en-US" sz="2400"/>
                  <a:t>     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d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p>
                  </m:oMath>
                </a14:m>
                <a:r>
                  <a:rPr lang="en-US" sz="2400"/>
                  <a:t>     …   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p>
                  </m:oMath>
                </a14:m>
                <a:r>
                  <a:rPr lang="en-US" sz="2400"/>
                  <a:t>    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/>
                  <a:t>         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endParaRPr lang="en-US" sz="2400"/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d>
                          <m:dPr>
                            <m:begChr m:val="["/>
                            <m:endChr m:val="]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sz="2400"/>
                  <a:t>       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p>
                  </m:oMath>
                </a14:m>
                <a:r>
                  <a:rPr lang="en-US" sz="2400"/>
                  <a:t>     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d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p>
                  </m:oMath>
                </a14:m>
                <a:r>
                  <a:rPr lang="en-US" sz="2400"/>
                  <a:t>     …   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p>
                  </m:oMath>
                </a14:m>
                <a:r>
                  <a:rPr lang="en-US" sz="2400"/>
                  <a:t>    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/>
                  <a:t>     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400"/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en-US" sz="2400"/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𝑛𝑜𝑟𝑚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</m:rad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          </m:t>
                      </m:r>
                      <m:acc>
                        <m:accPr>
                          <m:chr m:val="̃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𝛾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𝑛𝑜𝑟𝑚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3" name="Chỗ dành sẵn cho Nội dung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51139" y="1215342"/>
                <a:ext cx="7940233" cy="4844487"/>
              </a:xfrm>
              <a:blipFill rotWithShape="1">
                <a:blip r:embed="rId2"/>
                <a:stretch>
                  <a:fillRect l="-12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pic>
        <p:nvPicPr>
          <p:cNvPr id="5" name="Hình ảnh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628" y="1215342"/>
            <a:ext cx="3409950" cy="4762500"/>
          </a:xfrm>
          <a:prstGeom prst="rect">
            <a:avLst/>
          </a:prstGeom>
        </p:spPr>
      </p:pic>
      <p:cxnSp>
        <p:nvCxnSpPr>
          <p:cNvPr id="12" name="Đường nối Thẳng 11"/>
          <p:cNvCxnSpPr/>
          <p:nvPr/>
        </p:nvCxnSpPr>
        <p:spPr>
          <a:xfrm>
            <a:off x="3610578" y="1261640"/>
            <a:ext cx="0" cy="502341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Trong-Hop Do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hỗ dành sẵn cho Nội dung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5400"/>
              <a:t>Multi-class classification 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Trong-Hop Do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Hình ảnh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3251200"/>
          </a:xfrm>
          <a:prstGeom prst="rect">
            <a:avLst/>
          </a:prstGeom>
        </p:spPr>
      </p:pic>
      <p:pic>
        <p:nvPicPr>
          <p:cNvPr id="6" name="Hình ảnh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718" y="4095871"/>
            <a:ext cx="8303932" cy="201771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Hộp Văn bản 6"/>
              <p:cNvSpPr txBox="1"/>
              <p:nvPr/>
            </p:nvSpPr>
            <p:spPr>
              <a:xfrm>
                <a:off x="7349924" y="5939967"/>
                <a:ext cx="1902892" cy="4871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</m:d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7" name="Hộp Văn bản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9924" y="5939967"/>
                <a:ext cx="1902892" cy="487185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cxnSp>
        <p:nvCxnSpPr>
          <p:cNvPr id="9" name="Đường kết nối Mũi tên Thẳng 8"/>
          <p:cNvCxnSpPr/>
          <p:nvPr/>
        </p:nvCxnSpPr>
        <p:spPr>
          <a:xfrm flipV="1">
            <a:off x="7585579" y="4184198"/>
            <a:ext cx="949124" cy="340291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Hộp Văn bản 9"/>
              <p:cNvSpPr txBox="1"/>
              <p:nvPr/>
            </p:nvSpPr>
            <p:spPr>
              <a:xfrm>
                <a:off x="8620307" y="3865038"/>
                <a:ext cx="174066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𝑜𝑡h𝑒𝑟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10" name="Hộp Văn bản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20307" y="3865038"/>
                <a:ext cx="1740669" cy="461665"/>
              </a:xfrm>
              <a:prstGeom prst="rect">
                <a:avLst/>
              </a:prstGeom>
              <a:blipFill rotWithShape="1">
                <a:blip r:embed="rId5"/>
                <a:stretch>
                  <a:fillRect r="-699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cxnSp>
        <p:nvCxnSpPr>
          <p:cNvPr id="11" name="Đường kết nối Mũi tên Thẳng 10"/>
          <p:cNvCxnSpPr>
            <a:endCxn id="12" idx="1"/>
          </p:cNvCxnSpPr>
          <p:nvPr/>
        </p:nvCxnSpPr>
        <p:spPr>
          <a:xfrm flipV="1">
            <a:off x="7647263" y="4610985"/>
            <a:ext cx="973044" cy="230834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Hộp Văn bản 11"/>
              <p:cNvSpPr txBox="1"/>
              <p:nvPr/>
            </p:nvSpPr>
            <p:spPr>
              <a:xfrm>
                <a:off x="8620307" y="4380152"/>
                <a:ext cx="142083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𝑐𝑎𝑡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12" name="Hộp Văn bản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20307" y="4380152"/>
                <a:ext cx="1420838" cy="461665"/>
              </a:xfrm>
              <a:prstGeom prst="rect">
                <a:avLst/>
              </a:prstGeom>
              <a:blipFill rotWithShape="1">
                <a:blip r:embed="rId6"/>
                <a:stretch>
                  <a:fillRect r="-858" b="-18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cxnSp>
        <p:nvCxnSpPr>
          <p:cNvPr id="14" name="Đường kết nối Mũi tên Thẳng 13"/>
          <p:cNvCxnSpPr>
            <a:endCxn id="15" idx="1"/>
          </p:cNvCxnSpPr>
          <p:nvPr/>
        </p:nvCxnSpPr>
        <p:spPr>
          <a:xfrm>
            <a:off x="7647263" y="5214791"/>
            <a:ext cx="1054325" cy="141451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Hộp Văn bản 14"/>
              <p:cNvSpPr txBox="1"/>
              <p:nvPr/>
            </p:nvSpPr>
            <p:spPr>
              <a:xfrm>
                <a:off x="8701588" y="5125409"/>
                <a:ext cx="151317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𝑑𝑜𝑔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15" name="Hộp Văn bản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1588" y="5125409"/>
                <a:ext cx="1513171" cy="461665"/>
              </a:xfrm>
              <a:prstGeom prst="rect">
                <a:avLst/>
              </a:prstGeom>
              <a:blipFill rotWithShape="1">
                <a:blip r:embed="rId7"/>
                <a:stretch>
                  <a:fillRect r="-402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cxnSp>
        <p:nvCxnSpPr>
          <p:cNvPr id="17" name="Đường kết nối Mũi tên Thẳng 16"/>
          <p:cNvCxnSpPr>
            <a:endCxn id="18" idx="1"/>
          </p:cNvCxnSpPr>
          <p:nvPr/>
        </p:nvCxnSpPr>
        <p:spPr>
          <a:xfrm>
            <a:off x="7638325" y="5587076"/>
            <a:ext cx="1054325" cy="210750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Hộp Văn bản 17"/>
              <p:cNvSpPr txBox="1"/>
              <p:nvPr/>
            </p:nvSpPr>
            <p:spPr>
              <a:xfrm>
                <a:off x="8692650" y="5566993"/>
                <a:ext cx="170931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𝑐h𝑖𝑐𝑘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18" name="Hộp Văn bản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2650" y="5566993"/>
                <a:ext cx="1709314" cy="461665"/>
              </a:xfrm>
              <a:prstGeom prst="rect">
                <a:avLst/>
              </a:prstGeom>
              <a:blipFill rotWithShape="1">
                <a:blip r:embed="rId8"/>
                <a:stretch>
                  <a:fillRect r="-714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Hộp Văn bản 19"/>
              <p:cNvSpPr txBox="1"/>
              <p:nvPr/>
            </p:nvSpPr>
            <p:spPr>
              <a:xfrm>
                <a:off x="1724628" y="3345084"/>
                <a:ext cx="627671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=#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𝑐𝑙𝑎𝑠𝑠𝑒𝑠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=4</m:t>
                    </m:r>
                  </m:oMath>
                </a14:m>
                <a:r>
                  <a:rPr lang="en-US" sz="2800"/>
                  <a:t> (cat, dog, chick, other)</a:t>
                </a:r>
              </a:p>
            </p:txBody>
          </p:sp>
        </mc:Choice>
        <mc:Fallback xmlns="">
          <p:sp>
            <p:nvSpPr>
              <p:cNvPr id="20" name="Hộp Văn bản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4628" y="3345084"/>
                <a:ext cx="6276718" cy="523220"/>
              </a:xfrm>
              <a:prstGeom prst="rect">
                <a:avLst/>
              </a:prstGeom>
              <a:blipFill rotWithShape="1">
                <a:blip r:embed="rId9"/>
                <a:stretch>
                  <a:fillRect t="-11628" r="-874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Trong-Hop Do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12" grpId="0"/>
      <p:bldP spid="15" grpId="0"/>
      <p:bldP spid="18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Hình ảnh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3263900"/>
          </a:xfrm>
          <a:prstGeom prst="rect">
            <a:avLst/>
          </a:prstGeom>
        </p:spPr>
      </p:pic>
      <p:pic>
        <p:nvPicPr>
          <p:cNvPr id="5" name="Hình ảnh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311" y="3450430"/>
            <a:ext cx="3038475" cy="600075"/>
          </a:xfrm>
          <a:prstGeom prst="rect">
            <a:avLst/>
          </a:prstGeom>
        </p:spPr>
      </p:pic>
      <p:pic>
        <p:nvPicPr>
          <p:cNvPr id="6" name="Hình ảnh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990767"/>
            <a:ext cx="2266950" cy="1200150"/>
          </a:xfrm>
          <a:prstGeom prst="rect">
            <a:avLst/>
          </a:prstGeom>
        </p:spPr>
      </p:pic>
      <p:pic>
        <p:nvPicPr>
          <p:cNvPr id="7" name="Hình ảnh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42558" y="5060215"/>
            <a:ext cx="1800225" cy="1009650"/>
          </a:xfrm>
          <a:prstGeom prst="rect">
            <a:avLst/>
          </a:prstGeom>
        </p:spPr>
      </p:pic>
      <p:sp>
        <p:nvSpPr>
          <p:cNvPr id="8" name="Mũi tên: Phải 7"/>
          <p:cNvSpPr/>
          <p:nvPr/>
        </p:nvSpPr>
        <p:spPr>
          <a:xfrm>
            <a:off x="3393703" y="5501319"/>
            <a:ext cx="312516" cy="1790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Hộp Văn bản 8"/>
          <p:cNvSpPr txBox="1"/>
          <p:nvPr/>
        </p:nvSpPr>
        <p:spPr>
          <a:xfrm>
            <a:off x="942311" y="4349934"/>
            <a:ext cx="22351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Activation function:</a:t>
            </a:r>
          </a:p>
        </p:txBody>
      </p:sp>
      <p:cxnSp>
        <p:nvCxnSpPr>
          <p:cNvPr id="11" name="Đường nối Thẳng 10"/>
          <p:cNvCxnSpPr/>
          <p:nvPr/>
        </p:nvCxnSpPr>
        <p:spPr>
          <a:xfrm>
            <a:off x="5914663" y="3151001"/>
            <a:ext cx="0" cy="328063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Hộp Văn bản 11"/>
          <p:cNvSpPr txBox="1"/>
          <p:nvPr/>
        </p:nvSpPr>
        <p:spPr>
          <a:xfrm>
            <a:off x="8180274" y="715918"/>
            <a:ext cx="8659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layer 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Hộp Văn bản 12"/>
              <p:cNvSpPr txBox="1"/>
              <p:nvPr/>
            </p:nvSpPr>
            <p:spPr>
              <a:xfrm>
                <a:off x="6470248" y="3629025"/>
                <a:ext cx="1513683" cy="12262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</m:d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000"/>
              </a:p>
            </p:txBody>
          </p:sp>
        </mc:Choice>
        <mc:Fallback xmlns="">
          <p:sp>
            <p:nvSpPr>
              <p:cNvPr id="13" name="Hộp Văn bản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0248" y="3629025"/>
                <a:ext cx="1513683" cy="1226233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Hộp Văn bản 13"/>
              <p:cNvSpPr txBox="1"/>
              <p:nvPr/>
            </p:nvSpPr>
            <p:spPr>
              <a:xfrm>
                <a:off x="8403220" y="3762242"/>
                <a:ext cx="2061142" cy="9595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p>
                        <m:e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Sup>
                                <m:sSubSup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[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]</m:t>
                                  </m:r>
                                </m:sup>
                              </m:sSubSup>
                            </m:sup>
                          </m:sSup>
                        </m:e>
                      </m:nary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=176.3</m:t>
                      </m:r>
                    </m:oMath>
                  </m:oMathPara>
                </a14:m>
                <a:endParaRPr lang="en-US" sz="2000"/>
              </a:p>
            </p:txBody>
          </p:sp>
        </mc:Choice>
        <mc:Fallback xmlns="">
          <p:sp>
            <p:nvSpPr>
              <p:cNvPr id="14" name="Hộp Văn bản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3220" y="3762242"/>
                <a:ext cx="2061142" cy="959558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cxnSp>
        <p:nvCxnSpPr>
          <p:cNvPr id="16" name="Đường kết nối Mũi tên Thẳng 15"/>
          <p:cNvCxnSpPr/>
          <p:nvPr/>
        </p:nvCxnSpPr>
        <p:spPr>
          <a:xfrm flipV="1">
            <a:off x="8613245" y="984572"/>
            <a:ext cx="949124" cy="527474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Hộp Văn bản 14"/>
              <p:cNvSpPr txBox="1"/>
              <p:nvPr/>
            </p:nvSpPr>
            <p:spPr>
              <a:xfrm>
                <a:off x="9562369" y="528265"/>
                <a:ext cx="1661032" cy="6520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167.3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=0.842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5" name="Hộp Văn bản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62369" y="528265"/>
                <a:ext cx="1661032" cy="652038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cxnSp>
        <p:nvCxnSpPr>
          <p:cNvPr id="18" name="Đường kết nối Mũi tên Thẳng 17"/>
          <p:cNvCxnSpPr/>
          <p:nvPr/>
        </p:nvCxnSpPr>
        <p:spPr>
          <a:xfrm flipV="1">
            <a:off x="8684722" y="1636610"/>
            <a:ext cx="949124" cy="289577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Hộp Văn bản 18"/>
              <p:cNvSpPr txBox="1"/>
              <p:nvPr/>
            </p:nvSpPr>
            <p:spPr>
              <a:xfrm>
                <a:off x="9633846" y="1255648"/>
                <a:ext cx="1661032" cy="6481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167.3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=0.042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9" name="Hộp Văn bản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3846" y="1255648"/>
                <a:ext cx="1661032" cy="648126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cxnSp>
        <p:nvCxnSpPr>
          <p:cNvPr id="22" name="Đường kết nối Mũi tên Thẳng 21"/>
          <p:cNvCxnSpPr/>
          <p:nvPr/>
        </p:nvCxnSpPr>
        <p:spPr>
          <a:xfrm>
            <a:off x="8684722" y="2284736"/>
            <a:ext cx="913219" cy="210011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Hộp Văn bản 22"/>
              <p:cNvSpPr txBox="1"/>
              <p:nvPr/>
            </p:nvSpPr>
            <p:spPr>
              <a:xfrm>
                <a:off x="9597941" y="2113784"/>
                <a:ext cx="1661032" cy="6481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167.3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=0.002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3" name="Hộp Văn bản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7941" y="2113784"/>
                <a:ext cx="1661032" cy="648126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cxnSp>
        <p:nvCxnSpPr>
          <p:cNvPr id="25" name="Đường kết nối Mũi tên Thẳng 24"/>
          <p:cNvCxnSpPr/>
          <p:nvPr/>
        </p:nvCxnSpPr>
        <p:spPr>
          <a:xfrm>
            <a:off x="8724177" y="2688842"/>
            <a:ext cx="909669" cy="441477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Hộp Văn bản 25"/>
              <p:cNvSpPr txBox="1"/>
              <p:nvPr/>
            </p:nvSpPr>
            <p:spPr>
              <a:xfrm>
                <a:off x="9476533" y="2749376"/>
                <a:ext cx="2061139" cy="7099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167.3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=0.114</m:t>
                      </m:r>
                    </m:oMath>
                  </m:oMathPara>
                </a14:m>
                <a:endParaRPr lang="en-US" sz="2000"/>
              </a:p>
            </p:txBody>
          </p:sp>
        </mc:Choice>
        <mc:Fallback xmlns="">
          <p:sp>
            <p:nvSpPr>
              <p:cNvPr id="26" name="Hộp Văn bản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6533" y="2749376"/>
                <a:ext cx="2061139" cy="709938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Hộp Văn bản 26"/>
              <p:cNvSpPr txBox="1"/>
              <p:nvPr/>
            </p:nvSpPr>
            <p:spPr>
              <a:xfrm>
                <a:off x="6546245" y="5266642"/>
                <a:ext cx="2298706" cy="12262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</m:d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0.842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0.042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0.002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0.114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000"/>
              </a:p>
            </p:txBody>
          </p:sp>
        </mc:Choice>
        <mc:Fallback xmlns="">
          <p:sp>
            <p:nvSpPr>
              <p:cNvPr id="27" name="Hộp Văn bản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6245" y="5266642"/>
                <a:ext cx="2298706" cy="1226233"/>
              </a:xfrm>
              <a:prstGeom prst="rect">
                <a:avLst/>
              </a:prstGeom>
              <a:blipFill rotWithShape="1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Trong-Hop Do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3" grpId="0"/>
      <p:bldP spid="14" grpId="0"/>
      <p:bldP spid="15" grpId="0"/>
      <p:bldP spid="19" grpId="0"/>
      <p:bldP spid="23" grpId="0"/>
      <p:bldP spid="26" grpId="0"/>
      <p:bldP spid="27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34470"/>
          </a:xfrm>
        </p:spPr>
        <p:txBody>
          <a:bodyPr>
            <a:normAutofit/>
          </a:bodyPr>
          <a:lstStyle/>
          <a:p>
            <a:r>
              <a:rPr lang="en-US" sz="3600" b="1"/>
              <a:t>Understanding softmax</a:t>
            </a:r>
          </a:p>
        </p:txBody>
      </p:sp>
      <p:pic>
        <p:nvPicPr>
          <p:cNvPr id="4" name="Hình ảnh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3919" y="1733731"/>
            <a:ext cx="1605027" cy="1695269"/>
          </a:xfrm>
          <a:prstGeom prst="rect">
            <a:avLst/>
          </a:prstGeom>
        </p:spPr>
      </p:pic>
      <p:pic>
        <p:nvPicPr>
          <p:cNvPr id="5" name="Hình ảnh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087" y="3710328"/>
            <a:ext cx="6082195" cy="2137359"/>
          </a:xfrm>
          <a:prstGeom prst="rect">
            <a:avLst/>
          </a:prstGeom>
        </p:spPr>
      </p:pic>
      <p:cxnSp>
        <p:nvCxnSpPr>
          <p:cNvPr id="6" name="Đường kết nối Mũi tên Thẳng 5"/>
          <p:cNvCxnSpPr/>
          <p:nvPr/>
        </p:nvCxnSpPr>
        <p:spPr>
          <a:xfrm>
            <a:off x="5794111" y="3268851"/>
            <a:ext cx="0" cy="712840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Đường kết nối Mũi tên Thẳng 7"/>
          <p:cNvCxnSpPr/>
          <p:nvPr/>
        </p:nvCxnSpPr>
        <p:spPr>
          <a:xfrm>
            <a:off x="6422566" y="2411681"/>
            <a:ext cx="881059" cy="0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Hộp Văn bản 9"/>
              <p:cNvSpPr txBox="1"/>
              <p:nvPr/>
            </p:nvSpPr>
            <p:spPr>
              <a:xfrm>
                <a:off x="7553346" y="1791845"/>
                <a:ext cx="601254" cy="12262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000"/>
              </a:p>
            </p:txBody>
          </p:sp>
        </mc:Choice>
        <mc:Fallback xmlns="">
          <p:sp>
            <p:nvSpPr>
              <p:cNvPr id="10" name="Hộp Văn bản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3346" y="1791845"/>
                <a:ext cx="601254" cy="1226233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sp>
        <p:nvSpPr>
          <p:cNvPr id="11" name="Hộp Văn bản 10"/>
          <p:cNvSpPr txBox="1"/>
          <p:nvPr/>
        </p:nvSpPr>
        <p:spPr>
          <a:xfrm>
            <a:off x="6356766" y="1894791"/>
            <a:ext cx="1088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Hard max</a:t>
            </a:r>
          </a:p>
        </p:txBody>
      </p:sp>
      <p:sp>
        <p:nvSpPr>
          <p:cNvPr id="13" name="Hộp Văn bản 12"/>
          <p:cNvSpPr txBox="1"/>
          <p:nvPr/>
        </p:nvSpPr>
        <p:spPr>
          <a:xfrm>
            <a:off x="5846974" y="3429000"/>
            <a:ext cx="1007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Soft max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Trong-Hop Do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3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title"/>
          </p:nvPr>
        </p:nvSpPr>
        <p:spPr>
          <a:xfrm>
            <a:off x="409936" y="238567"/>
            <a:ext cx="10515600" cy="787166"/>
          </a:xfrm>
        </p:spPr>
        <p:txBody>
          <a:bodyPr/>
          <a:lstStyle/>
          <a:p>
            <a:r>
              <a:rPr lang="en-US" b="1"/>
              <a:t>Loss function softmax</a:t>
            </a:r>
          </a:p>
        </p:txBody>
      </p:sp>
      <p:pic>
        <p:nvPicPr>
          <p:cNvPr id="4" name="Hình ảnh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6944" y="1457204"/>
            <a:ext cx="1485900" cy="1581150"/>
          </a:xfrm>
          <a:prstGeom prst="rect">
            <a:avLst/>
          </a:prstGeom>
        </p:spPr>
      </p:pic>
      <p:pic>
        <p:nvPicPr>
          <p:cNvPr id="5" name="Hình ảnh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7262" y="1438154"/>
            <a:ext cx="1085850" cy="1600200"/>
          </a:xfrm>
          <a:prstGeom prst="rect">
            <a:avLst/>
          </a:prstGeom>
        </p:spPr>
      </p:pic>
      <p:pic>
        <p:nvPicPr>
          <p:cNvPr id="6" name="Hình ảnh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5272" y="1733429"/>
            <a:ext cx="3267075" cy="1009650"/>
          </a:xfrm>
          <a:prstGeom prst="rect">
            <a:avLst/>
          </a:prstGeom>
        </p:spPr>
      </p:pic>
      <p:pic>
        <p:nvPicPr>
          <p:cNvPr id="7" name="Hình ảnh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233" y="3870287"/>
            <a:ext cx="4200525" cy="638175"/>
          </a:xfrm>
          <a:prstGeom prst="rect">
            <a:avLst/>
          </a:prstGeom>
        </p:spPr>
      </p:pic>
      <p:grpSp>
        <p:nvGrpSpPr>
          <p:cNvPr id="8" name="Nhóm 7"/>
          <p:cNvGrpSpPr/>
          <p:nvPr/>
        </p:nvGrpSpPr>
        <p:grpSpPr>
          <a:xfrm>
            <a:off x="5059741" y="3230857"/>
            <a:ext cx="1754187" cy="1657143"/>
            <a:chOff x="8105780" y="746195"/>
            <a:chExt cx="1754187" cy="1657143"/>
          </a:xfrm>
        </p:grpSpPr>
        <p:pic>
          <p:nvPicPr>
            <p:cNvPr id="9" name="Hình ảnh 8" descr="Ảnh có chứa ảnh chụp màn hình&#10;&#10;Mô tả được tạo tự động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11"/>
            <a:stretch>
              <a:fillRect/>
            </a:stretch>
          </p:blipFill>
          <p:spPr>
            <a:xfrm>
              <a:off x="8105780" y="746195"/>
              <a:ext cx="1754187" cy="1657143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Hộp Văn bản 9"/>
                <p:cNvSpPr txBox="1"/>
                <p:nvPr/>
              </p:nvSpPr>
              <p:spPr>
                <a:xfrm>
                  <a:off x="8278160" y="1229244"/>
                  <a:ext cx="116910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func>
                          <m:funcPr>
                            <m:ctrlPr>
                              <a:rPr lang="en-US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accent5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b="0" i="1" smtClean="0">
                                            <a:solidFill>
                                              <a:schemeClr val="accent5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accent5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accent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10" name="Hộp Văn bản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78160" y="1229244"/>
                  <a:ext cx="1169102" cy="369332"/>
                </a:xfrm>
                <a:prstGeom prst="rect">
                  <a:avLst/>
                </a:prstGeom>
                <a:blipFill rotWithShape="1">
                  <a:blip r:embed="rId7"/>
                  <a:stretch>
                    <a:fillRect t="-6557" r="-5729"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  <a:endParaRPr lang="en-US">
                    <a:noFill/>
                  </a:endParaRP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Hộp Văn bản 10"/>
              <p:cNvSpPr txBox="1"/>
              <p:nvPr/>
            </p:nvSpPr>
            <p:spPr>
              <a:xfrm>
                <a:off x="7137721" y="3898572"/>
                <a:ext cx="363509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/>
                  <a:t> needs to be close to 1</a:t>
                </a:r>
              </a:p>
            </p:txBody>
          </p:sp>
        </mc:Choice>
        <mc:Fallback xmlns="">
          <p:sp>
            <p:nvSpPr>
              <p:cNvPr id="11" name="Hộp Văn bản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7721" y="3898572"/>
                <a:ext cx="3635098" cy="461665"/>
              </a:xfrm>
              <a:prstGeom prst="rect">
                <a:avLst/>
              </a:prstGeom>
              <a:blipFill rotWithShape="1">
                <a:blip r:embed="rId8"/>
                <a:stretch>
                  <a:fillRect t="-10667" r="-1510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pic>
        <p:nvPicPr>
          <p:cNvPr id="12" name="Hình ảnh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59741" y="5316580"/>
            <a:ext cx="2571750" cy="10096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Hộp Văn bản 12"/>
              <p:cNvSpPr txBox="1"/>
              <p:nvPr/>
            </p:nvSpPr>
            <p:spPr>
              <a:xfrm>
                <a:off x="320233" y="5567423"/>
                <a:ext cx="489153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/>
                  <a:t>Cost function on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/>
                  <a:t> training example:</a:t>
                </a:r>
              </a:p>
            </p:txBody>
          </p:sp>
        </mc:Choice>
        <mc:Fallback xmlns="">
          <p:sp>
            <p:nvSpPr>
              <p:cNvPr id="13" name="Hộp Văn bản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233" y="5567423"/>
                <a:ext cx="4891532" cy="461665"/>
              </a:xfrm>
              <a:prstGeom prst="rect">
                <a:avLst/>
              </a:prstGeom>
              <a:blipFill rotWithShape="1">
                <a:blip r:embed="rId10"/>
                <a:stretch>
                  <a:fillRect l="-1995" t="-10526" r="-873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Trong-Hop Do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Hình ảnh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3644900"/>
          </a:xfrm>
          <a:prstGeom prst="rect">
            <a:avLst/>
          </a:prstGeom>
        </p:spPr>
      </p:pic>
      <p:pic>
        <p:nvPicPr>
          <p:cNvPr id="5" name="Hình ảnh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8420" y="3240087"/>
            <a:ext cx="1924050" cy="8096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Hộp Văn bản 5"/>
              <p:cNvSpPr txBox="1"/>
              <p:nvPr/>
            </p:nvSpPr>
            <p:spPr>
              <a:xfrm>
                <a:off x="1030147" y="3912243"/>
                <a:ext cx="3405612" cy="22471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400"/>
                  <a:t>Backprop: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𝑑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</m:d>
                            </m:sup>
                          </m:sSup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/>
              </a:p>
              <a:p>
                <a:pPr>
                  <a:lnSpc>
                    <a:spcPct val="150000"/>
                  </a:lnSpc>
                </a:pPr>
                <a:r>
                  <a:rPr lang="en-US" sz="240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𝑑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</m:d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sz="2400"/>
                  <a:t> </a:t>
                </a:r>
              </a:p>
            </p:txBody>
          </p:sp>
        </mc:Choice>
        <mc:Fallback xmlns="">
          <p:sp>
            <p:nvSpPr>
              <p:cNvPr id="6" name="Hộp Văn bản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0147" y="3912243"/>
                <a:ext cx="3405612" cy="2247154"/>
              </a:xfrm>
              <a:prstGeom prst="rect">
                <a:avLst/>
              </a:prstGeom>
              <a:blipFill rotWithShape="1">
                <a:blip r:embed="rId4"/>
                <a:stretch>
                  <a:fillRect l="-2862" b="-5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Trong-Hop Do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Future topics</a:t>
            </a:r>
          </a:p>
        </p:txBody>
      </p:sp>
      <p:sp>
        <p:nvSpPr>
          <p:cNvPr id="3" name="Chỗ dành sẵn cho Nội dung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US" b="0" i="0">
                <a:solidFill>
                  <a:schemeClr val="bg1">
                    <a:lumMod val="75000"/>
                  </a:schemeClr>
                </a:solidFill>
                <a:effectLst/>
                <a:latin typeface="Assistant"/>
              </a:rPr>
              <a:t>Introduction to Neural Network and Deep Learning</a:t>
            </a:r>
          </a:p>
          <a:p>
            <a:pPr>
              <a:lnSpc>
                <a:spcPct val="150000"/>
              </a:lnSpc>
            </a:pPr>
            <a:r>
              <a:rPr lang="en-US" b="0" i="0">
                <a:solidFill>
                  <a:schemeClr val="bg1">
                    <a:lumMod val="75000"/>
                  </a:schemeClr>
                </a:solidFill>
                <a:effectLst/>
                <a:latin typeface="Assistant"/>
              </a:rPr>
              <a:t>Improving Deep Neural Networks</a:t>
            </a:r>
          </a:p>
          <a:p>
            <a:pPr>
              <a:lnSpc>
                <a:spcPct val="150000"/>
              </a:lnSpc>
            </a:pPr>
            <a:r>
              <a:rPr lang="en-US" b="0" i="0">
                <a:solidFill>
                  <a:srgbClr val="3C3C3C"/>
                </a:solidFill>
                <a:effectLst/>
                <a:latin typeface="Assistant"/>
              </a:rPr>
              <a:t>Convolutional Neural Networks</a:t>
            </a:r>
            <a:endParaRPr lang="en-US">
              <a:solidFill>
                <a:srgbClr val="3C3C3C"/>
              </a:solidFill>
              <a:latin typeface="Assistant"/>
            </a:endParaRPr>
          </a:p>
          <a:p>
            <a:pPr>
              <a:lnSpc>
                <a:spcPct val="150000"/>
              </a:lnSpc>
            </a:pPr>
            <a:r>
              <a:rPr lang="en-US" b="0" i="0">
                <a:solidFill>
                  <a:srgbClr val="3C3C3C"/>
                </a:solidFill>
                <a:effectLst/>
                <a:latin typeface="Assistant"/>
              </a:rPr>
              <a:t>Sequence Models</a:t>
            </a:r>
          </a:p>
          <a:p>
            <a:pPr>
              <a:lnSpc>
                <a:spcPct val="150000"/>
              </a:lnSpc>
            </a:pPr>
            <a:r>
              <a:rPr lang="en-US">
                <a:solidFill>
                  <a:srgbClr val="3C3C3C"/>
                </a:solidFill>
                <a:latin typeface="Assistant"/>
              </a:rPr>
              <a:t>Deep Learning in data mining and big data analysis</a:t>
            </a:r>
          </a:p>
          <a:p>
            <a:pPr>
              <a:lnSpc>
                <a:spcPct val="150000"/>
              </a:lnSpc>
            </a:pPr>
            <a:r>
              <a:rPr lang="en-US">
                <a:solidFill>
                  <a:srgbClr val="3C3C3C"/>
                </a:solidFill>
                <a:latin typeface="Assistant"/>
              </a:rPr>
              <a:t>Other architectures and current research activity in deep learning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Trong-Hop Do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Hình ảnh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7599"/>
            <a:ext cx="12192000" cy="6342802"/>
          </a:xfrm>
          <a:prstGeom prst="rect">
            <a:avLst/>
          </a:prstGeom>
        </p:spPr>
      </p:pic>
      <p:sp>
        <p:nvSpPr>
          <p:cNvPr id="5" name="Hình tự do: Hình 4"/>
          <p:cNvSpPr/>
          <p:nvPr/>
        </p:nvSpPr>
        <p:spPr>
          <a:xfrm>
            <a:off x="311727" y="2161309"/>
            <a:ext cx="1932709" cy="1870364"/>
          </a:xfrm>
          <a:custGeom>
            <a:avLst/>
            <a:gdLst>
              <a:gd name="connsiteX0" fmla="*/ 0 w 1932709"/>
              <a:gd name="connsiteY0" fmla="*/ 0 h 1870364"/>
              <a:gd name="connsiteX1" fmla="*/ 1111828 w 1932709"/>
              <a:gd name="connsiteY1" fmla="*/ 748146 h 1870364"/>
              <a:gd name="connsiteX2" fmla="*/ 1932709 w 1932709"/>
              <a:gd name="connsiteY2" fmla="*/ 1870364 h 1870364"/>
              <a:gd name="connsiteX3" fmla="*/ 1932709 w 1932709"/>
              <a:gd name="connsiteY3" fmla="*/ 1870364 h 1870364"/>
              <a:gd name="connsiteX4" fmla="*/ 1891146 w 1932709"/>
              <a:gd name="connsiteY4" fmla="*/ 1797627 h 1870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32709" h="1870364">
                <a:moveTo>
                  <a:pt x="0" y="0"/>
                </a:moveTo>
                <a:cubicBezTo>
                  <a:pt x="394855" y="218209"/>
                  <a:pt x="789710" y="436419"/>
                  <a:pt x="1111828" y="748146"/>
                </a:cubicBezTo>
                <a:cubicBezTo>
                  <a:pt x="1433946" y="1059873"/>
                  <a:pt x="1932709" y="1870364"/>
                  <a:pt x="1932709" y="1870364"/>
                </a:cubicBezTo>
                <a:lnTo>
                  <a:pt x="1932709" y="1870364"/>
                </a:lnTo>
                <a:lnTo>
                  <a:pt x="1891146" y="1797627"/>
                </a:lnTo>
              </a:path>
            </a:pathLst>
          </a:cu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Hình tự do: Hình 6"/>
          <p:cNvSpPr/>
          <p:nvPr/>
        </p:nvSpPr>
        <p:spPr>
          <a:xfrm>
            <a:off x="7684770" y="2416480"/>
            <a:ext cx="1486147" cy="1538300"/>
          </a:xfrm>
          <a:custGeom>
            <a:avLst/>
            <a:gdLst>
              <a:gd name="connsiteX0" fmla="*/ 0 w 1486147"/>
              <a:gd name="connsiteY0" fmla="*/ 425780 h 1538300"/>
              <a:gd name="connsiteX1" fmla="*/ 419100 w 1486147"/>
              <a:gd name="connsiteY1" fmla="*/ 231470 h 1538300"/>
              <a:gd name="connsiteX2" fmla="*/ 754380 w 1486147"/>
              <a:gd name="connsiteY2" fmla="*/ 265760 h 1538300"/>
              <a:gd name="connsiteX3" fmla="*/ 948690 w 1486147"/>
              <a:gd name="connsiteY3" fmla="*/ 509600 h 1538300"/>
              <a:gd name="connsiteX4" fmla="*/ 792480 w 1486147"/>
              <a:gd name="connsiteY4" fmla="*/ 620090 h 1538300"/>
              <a:gd name="connsiteX5" fmla="*/ 716280 w 1486147"/>
              <a:gd name="connsiteY5" fmla="*/ 753440 h 1538300"/>
              <a:gd name="connsiteX6" fmla="*/ 784860 w 1486147"/>
              <a:gd name="connsiteY6" fmla="*/ 886790 h 1538300"/>
              <a:gd name="connsiteX7" fmla="*/ 986790 w 1486147"/>
              <a:gd name="connsiteY7" fmla="*/ 871550 h 1538300"/>
              <a:gd name="connsiteX8" fmla="*/ 971550 w 1486147"/>
              <a:gd name="connsiteY8" fmla="*/ 738200 h 1538300"/>
              <a:gd name="connsiteX9" fmla="*/ 1066800 w 1486147"/>
              <a:gd name="connsiteY9" fmla="*/ 635330 h 1538300"/>
              <a:gd name="connsiteX10" fmla="*/ 1405890 w 1486147"/>
              <a:gd name="connsiteY10" fmla="*/ 524840 h 1538300"/>
              <a:gd name="connsiteX11" fmla="*/ 1379220 w 1486147"/>
              <a:gd name="connsiteY11" fmla="*/ 303860 h 1538300"/>
              <a:gd name="connsiteX12" fmla="*/ 1253490 w 1486147"/>
              <a:gd name="connsiteY12" fmla="*/ 155270 h 1538300"/>
              <a:gd name="connsiteX13" fmla="*/ 1306830 w 1486147"/>
              <a:gd name="connsiteY13" fmla="*/ 25730 h 1538300"/>
              <a:gd name="connsiteX14" fmla="*/ 1466850 w 1486147"/>
              <a:gd name="connsiteY14" fmla="*/ 14300 h 1538300"/>
              <a:gd name="connsiteX15" fmla="*/ 1478280 w 1486147"/>
              <a:gd name="connsiteY15" fmla="*/ 185750 h 1538300"/>
              <a:gd name="connsiteX16" fmla="*/ 1421130 w 1486147"/>
              <a:gd name="connsiteY16" fmla="*/ 292430 h 1538300"/>
              <a:gd name="connsiteX17" fmla="*/ 1466850 w 1486147"/>
              <a:gd name="connsiteY17" fmla="*/ 494360 h 1538300"/>
              <a:gd name="connsiteX18" fmla="*/ 1200150 w 1486147"/>
              <a:gd name="connsiteY18" fmla="*/ 867740 h 1538300"/>
              <a:gd name="connsiteX19" fmla="*/ 1211580 w 1486147"/>
              <a:gd name="connsiteY19" fmla="*/ 1111580 h 1538300"/>
              <a:gd name="connsiteX20" fmla="*/ 914400 w 1486147"/>
              <a:gd name="connsiteY20" fmla="*/ 1538300 h 1538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486147" h="1538300">
                <a:moveTo>
                  <a:pt x="0" y="425780"/>
                </a:moveTo>
                <a:cubicBezTo>
                  <a:pt x="146685" y="341960"/>
                  <a:pt x="293370" y="258140"/>
                  <a:pt x="419100" y="231470"/>
                </a:cubicBezTo>
                <a:cubicBezTo>
                  <a:pt x="544830" y="204800"/>
                  <a:pt x="666115" y="219405"/>
                  <a:pt x="754380" y="265760"/>
                </a:cubicBezTo>
                <a:cubicBezTo>
                  <a:pt x="842645" y="312115"/>
                  <a:pt x="942340" y="450545"/>
                  <a:pt x="948690" y="509600"/>
                </a:cubicBezTo>
                <a:cubicBezTo>
                  <a:pt x="955040" y="568655"/>
                  <a:pt x="831215" y="579450"/>
                  <a:pt x="792480" y="620090"/>
                </a:cubicBezTo>
                <a:cubicBezTo>
                  <a:pt x="753745" y="660730"/>
                  <a:pt x="717550" y="708990"/>
                  <a:pt x="716280" y="753440"/>
                </a:cubicBezTo>
                <a:cubicBezTo>
                  <a:pt x="715010" y="797890"/>
                  <a:pt x="739775" y="867105"/>
                  <a:pt x="784860" y="886790"/>
                </a:cubicBezTo>
                <a:cubicBezTo>
                  <a:pt x="829945" y="906475"/>
                  <a:pt x="955675" y="896315"/>
                  <a:pt x="986790" y="871550"/>
                </a:cubicBezTo>
                <a:cubicBezTo>
                  <a:pt x="1017905" y="846785"/>
                  <a:pt x="958215" y="777570"/>
                  <a:pt x="971550" y="738200"/>
                </a:cubicBezTo>
                <a:cubicBezTo>
                  <a:pt x="984885" y="698830"/>
                  <a:pt x="994410" y="670890"/>
                  <a:pt x="1066800" y="635330"/>
                </a:cubicBezTo>
                <a:cubicBezTo>
                  <a:pt x="1139190" y="599770"/>
                  <a:pt x="1353820" y="580085"/>
                  <a:pt x="1405890" y="524840"/>
                </a:cubicBezTo>
                <a:cubicBezTo>
                  <a:pt x="1457960" y="469595"/>
                  <a:pt x="1404620" y="365455"/>
                  <a:pt x="1379220" y="303860"/>
                </a:cubicBezTo>
                <a:cubicBezTo>
                  <a:pt x="1353820" y="242265"/>
                  <a:pt x="1265555" y="201625"/>
                  <a:pt x="1253490" y="155270"/>
                </a:cubicBezTo>
                <a:cubicBezTo>
                  <a:pt x="1241425" y="108915"/>
                  <a:pt x="1271270" y="49225"/>
                  <a:pt x="1306830" y="25730"/>
                </a:cubicBezTo>
                <a:cubicBezTo>
                  <a:pt x="1342390" y="2235"/>
                  <a:pt x="1438275" y="-12370"/>
                  <a:pt x="1466850" y="14300"/>
                </a:cubicBezTo>
                <a:cubicBezTo>
                  <a:pt x="1495425" y="40970"/>
                  <a:pt x="1485900" y="139395"/>
                  <a:pt x="1478280" y="185750"/>
                </a:cubicBezTo>
                <a:cubicBezTo>
                  <a:pt x="1470660" y="232105"/>
                  <a:pt x="1423035" y="240995"/>
                  <a:pt x="1421130" y="292430"/>
                </a:cubicBezTo>
                <a:cubicBezTo>
                  <a:pt x="1419225" y="343865"/>
                  <a:pt x="1503680" y="398475"/>
                  <a:pt x="1466850" y="494360"/>
                </a:cubicBezTo>
                <a:cubicBezTo>
                  <a:pt x="1430020" y="590245"/>
                  <a:pt x="1242695" y="764870"/>
                  <a:pt x="1200150" y="867740"/>
                </a:cubicBezTo>
                <a:cubicBezTo>
                  <a:pt x="1157605" y="970610"/>
                  <a:pt x="1259205" y="999820"/>
                  <a:pt x="1211580" y="1111580"/>
                </a:cubicBezTo>
                <a:cubicBezTo>
                  <a:pt x="1163955" y="1223340"/>
                  <a:pt x="1039177" y="1380820"/>
                  <a:pt x="914400" y="1538300"/>
                </a:cubicBezTo>
              </a:path>
            </a:pathLst>
          </a:cu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Hình tự do: Hình 7"/>
          <p:cNvSpPr/>
          <p:nvPr/>
        </p:nvSpPr>
        <p:spPr>
          <a:xfrm>
            <a:off x="3931920" y="2631522"/>
            <a:ext cx="1278272" cy="1361358"/>
          </a:xfrm>
          <a:custGeom>
            <a:avLst/>
            <a:gdLst>
              <a:gd name="connsiteX0" fmla="*/ 0 w 1278272"/>
              <a:gd name="connsiteY0" fmla="*/ 294558 h 1361358"/>
              <a:gd name="connsiteX1" fmla="*/ 347472 w 1278272"/>
              <a:gd name="connsiteY1" fmla="*/ 56814 h 1361358"/>
              <a:gd name="connsiteX2" fmla="*/ 719328 w 1278272"/>
              <a:gd name="connsiteY2" fmla="*/ 32430 h 1361358"/>
              <a:gd name="connsiteX3" fmla="*/ 1219200 w 1278272"/>
              <a:gd name="connsiteY3" fmla="*/ 446958 h 1361358"/>
              <a:gd name="connsiteX4" fmla="*/ 1231392 w 1278272"/>
              <a:gd name="connsiteY4" fmla="*/ 946830 h 1361358"/>
              <a:gd name="connsiteX5" fmla="*/ 883920 w 1278272"/>
              <a:gd name="connsiteY5" fmla="*/ 1361358 h 1361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8272" h="1361358">
                <a:moveTo>
                  <a:pt x="0" y="294558"/>
                </a:moveTo>
                <a:cubicBezTo>
                  <a:pt x="113792" y="197530"/>
                  <a:pt x="227584" y="100502"/>
                  <a:pt x="347472" y="56814"/>
                </a:cubicBezTo>
                <a:cubicBezTo>
                  <a:pt x="467360" y="13126"/>
                  <a:pt x="574040" y="-32594"/>
                  <a:pt x="719328" y="32430"/>
                </a:cubicBezTo>
                <a:cubicBezTo>
                  <a:pt x="864616" y="97454"/>
                  <a:pt x="1133856" y="294558"/>
                  <a:pt x="1219200" y="446958"/>
                </a:cubicBezTo>
                <a:cubicBezTo>
                  <a:pt x="1304544" y="599358"/>
                  <a:pt x="1287272" y="794430"/>
                  <a:pt x="1231392" y="946830"/>
                </a:cubicBezTo>
                <a:cubicBezTo>
                  <a:pt x="1175512" y="1099230"/>
                  <a:pt x="1029716" y="1230294"/>
                  <a:pt x="883920" y="1361358"/>
                </a:cubicBezTo>
              </a:path>
            </a:pathLst>
          </a:cu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Hộp Văn bản 8"/>
          <p:cNvSpPr txBox="1"/>
          <p:nvPr/>
        </p:nvSpPr>
        <p:spPr>
          <a:xfrm>
            <a:off x="821802" y="4623539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Underfitting</a:t>
            </a:r>
          </a:p>
        </p:txBody>
      </p:sp>
      <p:sp>
        <p:nvSpPr>
          <p:cNvPr id="10" name="Hộp Văn bản 9"/>
          <p:cNvSpPr txBox="1"/>
          <p:nvPr/>
        </p:nvSpPr>
        <p:spPr>
          <a:xfrm>
            <a:off x="7965311" y="4623539"/>
            <a:ext cx="15359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Overfitting</a:t>
            </a:r>
          </a:p>
        </p:txBody>
      </p:sp>
      <p:sp>
        <p:nvSpPr>
          <p:cNvPr id="11" name="Hộp Văn bản 10"/>
          <p:cNvSpPr txBox="1"/>
          <p:nvPr/>
        </p:nvSpPr>
        <p:spPr>
          <a:xfrm>
            <a:off x="4676172" y="475064"/>
            <a:ext cx="15741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>
                <a:latin typeface="Roboto"/>
              </a:rPr>
              <a:t>(Error)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Trong-Hop Do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9" grpId="0"/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Hình ảnh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5555"/>
            <a:ext cx="11470104" cy="604634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Hộp Văn bản 4"/>
              <p:cNvSpPr txBox="1"/>
              <p:nvPr/>
            </p:nvSpPr>
            <p:spPr>
              <a:xfrm>
                <a:off x="5095533" y="681037"/>
                <a:ext cx="100046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5" name="Hộp Văn bản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5533" y="681037"/>
                <a:ext cx="1000467" cy="461665"/>
              </a:xfrm>
              <a:prstGeom prst="rect">
                <a:avLst/>
              </a:prstGeom>
              <a:blipFill rotWithShape="1">
                <a:blip r:embed="rId3"/>
                <a:stretch>
                  <a:fillRect b="-1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Hộp Văn bản 5"/>
              <p:cNvSpPr txBox="1"/>
              <p:nvPr/>
            </p:nvSpPr>
            <p:spPr>
              <a:xfrm>
                <a:off x="6433966" y="653731"/>
                <a:ext cx="100046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6" name="Hộp Văn bản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3966" y="653731"/>
                <a:ext cx="1000467" cy="461665"/>
              </a:xfrm>
              <a:prstGeom prst="rect">
                <a:avLst/>
              </a:prstGeom>
              <a:blipFill rotWithShape="1">
                <a:blip r:embed="rId4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Hộp Văn bản 7"/>
              <p:cNvSpPr txBox="1"/>
              <p:nvPr/>
            </p:nvSpPr>
            <p:spPr>
              <a:xfrm>
                <a:off x="8958805" y="1388825"/>
                <a:ext cx="222118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/>
                  <a:t>Human error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0%</m:t>
                    </m:r>
                  </m:oMath>
                </a14:m>
                <a:endParaRPr lang="en-US" sz="2000"/>
              </a:p>
            </p:txBody>
          </p:sp>
        </mc:Choice>
        <mc:Fallback xmlns="">
          <p:sp>
            <p:nvSpPr>
              <p:cNvPr id="8" name="Hộp Văn bản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8805" y="1388825"/>
                <a:ext cx="2221185" cy="400110"/>
              </a:xfrm>
              <a:prstGeom prst="rect">
                <a:avLst/>
              </a:prstGeom>
              <a:blipFill rotWithShape="1">
                <a:blip r:embed="rId5"/>
                <a:stretch>
                  <a:fillRect l="-3022" t="-9231" b="-2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graphicFrame>
        <p:nvGraphicFramePr>
          <p:cNvPr id="9" name="Bảng 9"/>
          <p:cNvGraphicFramePr>
            <a:graphicFrameLocks noGrp="1"/>
          </p:cNvGraphicFramePr>
          <p:nvPr>
            <p:ph idx="1"/>
          </p:nvPr>
        </p:nvGraphicFramePr>
        <p:xfrm>
          <a:off x="3082725" y="2835507"/>
          <a:ext cx="9109275" cy="18753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573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739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506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2745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25130"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tx1"/>
                          </a:solidFill>
                        </a:rPr>
                        <a:t>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tx1"/>
                          </a:solidFill>
                        </a:rPr>
                        <a:t>15%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tx1"/>
                          </a:solidFill>
                        </a:rPr>
                        <a:t>15%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tx1"/>
                          </a:solidFill>
                        </a:rPr>
                        <a:t>0.5%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5130"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tx1"/>
                          </a:solidFill>
                        </a:rPr>
                        <a:t>11%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tx1"/>
                          </a:solidFill>
                        </a:rPr>
                        <a:t>16%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tx1"/>
                          </a:solidFill>
                        </a:rPr>
                        <a:t>30%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tx1"/>
                          </a:solidFill>
                        </a:rPr>
                        <a:t>1%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5130"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tx1"/>
                          </a:solidFill>
                        </a:rPr>
                        <a:t>high variance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tx1"/>
                          </a:solidFill>
                        </a:rPr>
                        <a:t>high bias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tx1"/>
                          </a:solidFill>
                        </a:rPr>
                        <a:t>high bias &amp; high var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tx1"/>
                          </a:solidFill>
                        </a:rPr>
                        <a:t>low bias &amp; low var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Trong-Hop Do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hỗ dành sẵn cho Nội dung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Hình ảnh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5257"/>
            <a:ext cx="12192000" cy="6487486"/>
          </a:xfrm>
          <a:prstGeom prst="rect">
            <a:avLst/>
          </a:prstGeom>
        </p:spPr>
      </p:pic>
      <p:sp>
        <p:nvSpPr>
          <p:cNvPr id="12" name="Hình tự do: Hình 11"/>
          <p:cNvSpPr/>
          <p:nvPr/>
        </p:nvSpPr>
        <p:spPr>
          <a:xfrm>
            <a:off x="4097438" y="1840375"/>
            <a:ext cx="2558005" cy="3206187"/>
          </a:xfrm>
          <a:custGeom>
            <a:avLst/>
            <a:gdLst>
              <a:gd name="connsiteX0" fmla="*/ 0 w 2558005"/>
              <a:gd name="connsiteY0" fmla="*/ 0 h 3206187"/>
              <a:gd name="connsiteX1" fmla="*/ 1145894 w 2558005"/>
              <a:gd name="connsiteY1" fmla="*/ 1435260 h 3206187"/>
              <a:gd name="connsiteX2" fmla="*/ 856527 w 2558005"/>
              <a:gd name="connsiteY2" fmla="*/ 1759352 h 3206187"/>
              <a:gd name="connsiteX3" fmla="*/ 925975 w 2558005"/>
              <a:gd name="connsiteY3" fmla="*/ 2106592 h 3206187"/>
              <a:gd name="connsiteX4" fmla="*/ 1145894 w 2558005"/>
              <a:gd name="connsiteY4" fmla="*/ 2083443 h 3206187"/>
              <a:gd name="connsiteX5" fmla="*/ 1284790 w 2558005"/>
              <a:gd name="connsiteY5" fmla="*/ 1747777 h 3206187"/>
              <a:gd name="connsiteX6" fmla="*/ 1632030 w 2558005"/>
              <a:gd name="connsiteY6" fmla="*/ 914400 h 3206187"/>
              <a:gd name="connsiteX7" fmla="*/ 1921397 w 2558005"/>
              <a:gd name="connsiteY7" fmla="*/ 914400 h 3206187"/>
              <a:gd name="connsiteX8" fmla="*/ 1851949 w 2558005"/>
              <a:gd name="connsiteY8" fmla="*/ 1203767 h 3206187"/>
              <a:gd name="connsiteX9" fmla="*/ 1562582 w 2558005"/>
              <a:gd name="connsiteY9" fmla="*/ 1273215 h 3206187"/>
              <a:gd name="connsiteX10" fmla="*/ 1435261 w 2558005"/>
              <a:gd name="connsiteY10" fmla="*/ 1747777 h 3206187"/>
              <a:gd name="connsiteX11" fmla="*/ 1678329 w 2558005"/>
              <a:gd name="connsiteY11" fmla="*/ 2060293 h 3206187"/>
              <a:gd name="connsiteX12" fmla="*/ 2558005 w 2558005"/>
              <a:gd name="connsiteY12" fmla="*/ 3206187 h 3206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558005" h="3206187">
                <a:moveTo>
                  <a:pt x="0" y="0"/>
                </a:moveTo>
                <a:cubicBezTo>
                  <a:pt x="501570" y="571017"/>
                  <a:pt x="1003140" y="1142035"/>
                  <a:pt x="1145894" y="1435260"/>
                </a:cubicBezTo>
                <a:cubicBezTo>
                  <a:pt x="1288649" y="1728485"/>
                  <a:pt x="893180" y="1647463"/>
                  <a:pt x="856527" y="1759352"/>
                </a:cubicBezTo>
                <a:cubicBezTo>
                  <a:pt x="819874" y="1871241"/>
                  <a:pt x="877747" y="2052577"/>
                  <a:pt x="925975" y="2106592"/>
                </a:cubicBezTo>
                <a:cubicBezTo>
                  <a:pt x="974203" y="2160607"/>
                  <a:pt x="1086092" y="2143245"/>
                  <a:pt x="1145894" y="2083443"/>
                </a:cubicBezTo>
                <a:cubicBezTo>
                  <a:pt x="1205696" y="2023641"/>
                  <a:pt x="1284790" y="1747777"/>
                  <a:pt x="1284790" y="1747777"/>
                </a:cubicBezTo>
                <a:cubicBezTo>
                  <a:pt x="1365813" y="1552937"/>
                  <a:pt x="1525929" y="1053296"/>
                  <a:pt x="1632030" y="914400"/>
                </a:cubicBezTo>
                <a:cubicBezTo>
                  <a:pt x="1738131" y="775504"/>
                  <a:pt x="1884744" y="866172"/>
                  <a:pt x="1921397" y="914400"/>
                </a:cubicBezTo>
                <a:cubicBezTo>
                  <a:pt x="1958050" y="962628"/>
                  <a:pt x="1911751" y="1143965"/>
                  <a:pt x="1851949" y="1203767"/>
                </a:cubicBezTo>
                <a:cubicBezTo>
                  <a:pt x="1792147" y="1263569"/>
                  <a:pt x="1632030" y="1182547"/>
                  <a:pt x="1562582" y="1273215"/>
                </a:cubicBezTo>
                <a:cubicBezTo>
                  <a:pt x="1493134" y="1363883"/>
                  <a:pt x="1415970" y="1616597"/>
                  <a:pt x="1435261" y="1747777"/>
                </a:cubicBezTo>
                <a:cubicBezTo>
                  <a:pt x="1454552" y="1878957"/>
                  <a:pt x="1678329" y="2060293"/>
                  <a:pt x="1678329" y="2060293"/>
                </a:cubicBezTo>
                <a:lnTo>
                  <a:pt x="2558005" y="3206187"/>
                </a:lnTo>
              </a:path>
            </a:pathLst>
          </a:cu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Trong-Hop Do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hủ đề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Tài liệu" ma:contentTypeID="0x01010068FA6110A4A6CA458C1E0E4A3ABD4298" ma:contentTypeVersion="2" ma:contentTypeDescription="Tạo tài liệu mới." ma:contentTypeScope="" ma:versionID="5e159edae6ef0d9703aeada7e4c0bea4">
  <xsd:schema xmlns:xsd="http://www.w3.org/2001/XMLSchema" xmlns:xs="http://www.w3.org/2001/XMLSchema" xmlns:p="http://schemas.microsoft.com/office/2006/metadata/properties" xmlns:ns2="ac516cdc-0ab1-4c6c-8ff6-8e3a91e63c2a" targetNamespace="http://schemas.microsoft.com/office/2006/metadata/properties" ma:root="true" ma:fieldsID="2da21275f35031a2bac612a21176cdda" ns2:_="">
    <xsd:import namespace="ac516cdc-0ab1-4c6c-8ff6-8e3a91e63c2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c516cdc-0ab1-4c6c-8ff6-8e3a91e63c2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Loại Nội dung"/>
        <xsd:element ref="dc:title" minOccurs="0" maxOccurs="1" ma:index="4" ma:displayName="Tiêu đề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5D46368C-3447-40A0-A2C0-5596EC0278EF}"/>
</file>

<file path=customXml/itemProps2.xml><?xml version="1.0" encoding="utf-8"?>
<ds:datastoreItem xmlns:ds="http://schemas.openxmlformats.org/officeDocument/2006/customXml" ds:itemID="{FAC3E3B2-27AE-471F-9DDD-5015EA361710}"/>
</file>

<file path=customXml/itemProps3.xml><?xml version="1.0" encoding="utf-8"?>
<ds:datastoreItem xmlns:ds="http://schemas.openxmlformats.org/officeDocument/2006/customXml" ds:itemID="{7A908771-5455-4F2F-A292-F42A4C6BF61A}"/>
</file>

<file path=docProps/app.xml><?xml version="1.0" encoding="utf-8"?>
<Properties xmlns="http://schemas.openxmlformats.org/officeDocument/2006/extended-properties" xmlns:vt="http://schemas.openxmlformats.org/officeDocument/2006/docPropsVTypes">
  <TotalTime>140</TotalTime>
  <Words>3367</Words>
  <Application>Microsoft Office PowerPoint</Application>
  <PresentationFormat>Widescreen</PresentationFormat>
  <Paragraphs>624</Paragraphs>
  <Slides>67</Slides>
  <Notes>34</Notes>
  <HiddenSlides>2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77" baseType="lpstr">
      <vt:lpstr>Arial</vt:lpstr>
      <vt:lpstr>Assistant</vt:lpstr>
      <vt:lpstr>Calibri</vt:lpstr>
      <vt:lpstr>Calibri (Thân)</vt:lpstr>
      <vt:lpstr>Calibri Light</vt:lpstr>
      <vt:lpstr>Cambria Math</vt:lpstr>
      <vt:lpstr>Courier New</vt:lpstr>
      <vt:lpstr>Roboto</vt:lpstr>
      <vt:lpstr>Times New Roman</vt:lpstr>
      <vt:lpstr>Office Theme</vt:lpstr>
      <vt:lpstr>Deep Learning</vt:lpstr>
      <vt:lpstr>PowerPoint Presentation</vt:lpstr>
      <vt:lpstr>PowerPoint Presentation</vt:lpstr>
      <vt:lpstr>Parameters vs Hyperparameters </vt:lpstr>
      <vt:lpstr>PowerPoint Presentation</vt:lpstr>
      <vt:lpstr>Train/Dev/Test Sets</vt:lpstr>
      <vt:lpstr>PowerPoint Presentation</vt:lpstr>
      <vt:lpstr>PowerPoint Presentation</vt:lpstr>
      <vt:lpstr>PowerPoint Presentation</vt:lpstr>
      <vt:lpstr>Basic recipe for machine learning</vt:lpstr>
      <vt:lpstr>Basic recipe for machine learning</vt:lpstr>
      <vt:lpstr>PowerPoint Presentation</vt:lpstr>
      <vt:lpstr>Regularization for logistic regression</vt:lpstr>
      <vt:lpstr>Regularization for Neural network</vt:lpstr>
      <vt:lpstr>PowerPoint Presentation</vt:lpstr>
      <vt:lpstr>How does regularization prevent overfitting?</vt:lpstr>
      <vt:lpstr>PowerPoint Presentation</vt:lpstr>
      <vt:lpstr>Implementing dropout (“Inverted dropout”)</vt:lpstr>
      <vt:lpstr>PowerPoint Presentation</vt:lpstr>
      <vt:lpstr>Other regularization methods (data augmentation)</vt:lpstr>
      <vt:lpstr>Other regularization methods (early stopping)</vt:lpstr>
      <vt:lpstr>PowerPoint Presentation</vt:lpstr>
      <vt:lpstr>Normalizing training set</vt:lpstr>
      <vt:lpstr>Why normalize input?</vt:lpstr>
      <vt:lpstr>Vanishing/exploding gradient</vt:lpstr>
      <vt:lpstr>Vanishing/exploding gradient</vt:lpstr>
      <vt:lpstr>What causes vanishing/exploding gradient?</vt:lpstr>
      <vt:lpstr>Weight Initialization in a Deep Network</vt:lpstr>
      <vt:lpstr>Numerical Approximations of Gradients</vt:lpstr>
      <vt:lpstr>PowerPoint Presentation</vt:lpstr>
      <vt:lpstr>Gradient check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Exponentially Weighted Averages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Adam (Adaptive Moment Estimation) optimization algorithm</vt:lpstr>
      <vt:lpstr>PowerPoint Presentation</vt:lpstr>
      <vt:lpstr>PowerPoint Presentation</vt:lpstr>
      <vt:lpstr>Tuning process</vt:lpstr>
      <vt:lpstr>Searching scheme</vt:lpstr>
      <vt:lpstr>Using an Appropriate Scale </vt:lpstr>
      <vt:lpstr>Hyperparameters for exponentially weighted averate</vt:lpstr>
      <vt:lpstr>PowerPoint Presentation</vt:lpstr>
      <vt:lpstr>PowerPoint Presentation</vt:lpstr>
      <vt:lpstr>PowerPoint Presentation</vt:lpstr>
      <vt:lpstr>Implement Batch Normalization</vt:lpstr>
      <vt:lpstr>Recap normal network</vt:lpstr>
      <vt:lpstr>Adding batch norm to a network</vt:lpstr>
      <vt:lpstr>Implement batch norm with mini-batch</vt:lpstr>
      <vt:lpstr>Calculate gradient with batch norm</vt:lpstr>
      <vt:lpstr>Batch norm derivation</vt:lpstr>
      <vt:lpstr>Batch norm at test time</vt:lpstr>
      <vt:lpstr>PowerPoint Presentation</vt:lpstr>
      <vt:lpstr>PowerPoint Presentation</vt:lpstr>
      <vt:lpstr>PowerPoint Presentation</vt:lpstr>
      <vt:lpstr>Understanding softmax</vt:lpstr>
      <vt:lpstr>Loss function softmax</vt:lpstr>
      <vt:lpstr>PowerPoint Presentation</vt:lpstr>
      <vt:lpstr>Future topics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WPS Presentation</dc:title>
  <dc:creator>PC</dc:creator>
  <cp:lastModifiedBy>Đỗ Trọng Hợp</cp:lastModifiedBy>
  <cp:revision>339</cp:revision>
  <dcterms:created xsi:type="dcterms:W3CDTF">2020-07-14T03:09:00Z</dcterms:created>
  <dcterms:modified xsi:type="dcterms:W3CDTF">2020-08-18T03:14:32Z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1033-11.2.0.9629</vt:lpwstr>
  </property>
  <property fmtid="{D5CDD505-2E9C-101B-9397-08002B2CF9AE}" pid="3" name="ContentTypeId">
    <vt:lpwstr>0x01010068FA6110A4A6CA458C1E0E4A3ABD4298</vt:lpwstr>
  </property>
</Properties>
</file>